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8" r:id="rId11"/>
  </p:sldIdLst>
  <p:sldSz cx="14401800" cy="10807700"/>
  <p:notesSz cx="14401800" cy="10807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40" d="100"/>
          <a:sy n="40" d="100"/>
        </p:scale>
        <p:origin x="-1602" y="-21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80135" y="3350387"/>
            <a:ext cx="12241530" cy="226961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160270" y="6052312"/>
            <a:ext cx="10081260" cy="27019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7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bg1"/>
                </a:solidFill>
                <a:latin typeface="Calibri"/>
                <a:cs typeface="Calibri"/>
              </a:defRPr>
            </a:lvl1pPr>
          </a:lstStyle>
          <a:p>
            <a:endParaRPr/>
          </a:p>
        </p:txBody>
      </p:sp>
      <p:sp>
        <p:nvSpPr>
          <p:cNvPr id="3" name="Holder 3"/>
          <p:cNvSpPr>
            <a:spLocks noGrp="1"/>
          </p:cNvSpPr>
          <p:nvPr>
            <p:ph sz="half" idx="2"/>
          </p:nvPr>
        </p:nvSpPr>
        <p:spPr>
          <a:xfrm>
            <a:off x="720090" y="2485771"/>
            <a:ext cx="6264783" cy="713308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416927" y="2485771"/>
            <a:ext cx="6264783" cy="713308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4401800" cy="561184"/>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254876" y="11683"/>
            <a:ext cx="1892046" cy="436880"/>
          </a:xfrm>
          <a:prstGeom prst="rect">
            <a:avLst/>
          </a:prstGeom>
        </p:spPr>
        <p:txBody>
          <a:bodyPr wrap="square" lIns="0" tIns="0" rIns="0" bIns="0">
            <a:spAutoFit/>
          </a:bodyPr>
          <a:lstStyle>
            <a:lvl1pPr>
              <a:defRPr sz="2700" b="1" i="0">
                <a:solidFill>
                  <a:schemeClr val="bg1"/>
                </a:solidFill>
                <a:latin typeface="Calibri"/>
                <a:cs typeface="Calibri"/>
              </a:defRPr>
            </a:lvl1pPr>
          </a:lstStyle>
          <a:p>
            <a:endParaRPr/>
          </a:p>
        </p:txBody>
      </p:sp>
      <p:sp>
        <p:nvSpPr>
          <p:cNvPr id="3" name="Holder 3"/>
          <p:cNvSpPr>
            <a:spLocks noGrp="1"/>
          </p:cNvSpPr>
          <p:nvPr>
            <p:ph type="body" idx="1"/>
          </p:nvPr>
        </p:nvSpPr>
        <p:spPr>
          <a:xfrm>
            <a:off x="40131" y="2483866"/>
            <a:ext cx="14321536" cy="5431155"/>
          </a:xfrm>
          <a:prstGeom prst="rect">
            <a:avLst/>
          </a:prstGeom>
        </p:spPr>
        <p:txBody>
          <a:bodyPr wrap="square" lIns="0" tIns="0" rIns="0" bIns="0">
            <a:spAutoFit/>
          </a:bodyPr>
          <a:lstStyle>
            <a:lvl1pPr>
              <a:defRPr sz="27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896612" y="10051161"/>
            <a:ext cx="4608576" cy="54038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20090" y="10051161"/>
            <a:ext cx="3312414" cy="54038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9/2/2025</a:t>
            </a:fld>
            <a:endParaRPr lang="en-US"/>
          </a:p>
        </p:txBody>
      </p:sp>
      <p:sp>
        <p:nvSpPr>
          <p:cNvPr id="6" name="Holder 6"/>
          <p:cNvSpPr>
            <a:spLocks noGrp="1"/>
          </p:cNvSpPr>
          <p:nvPr>
            <p:ph type="sldNum" sz="quarter" idx="7"/>
          </p:nvPr>
        </p:nvSpPr>
        <p:spPr>
          <a:xfrm>
            <a:off x="10369296" y="10051161"/>
            <a:ext cx="3312414" cy="54038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swamitprojects.com/" TargetMode="Externa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5.xml"/><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5.xml"/><Relationship Id="rId6" Type="http://schemas.openxmlformats.org/officeDocument/2006/relationships/image" Target="../media/image34.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0" y="8093963"/>
            <a:ext cx="14401800" cy="2708148"/>
          </a:xfrm>
          <a:prstGeom prst="rect">
            <a:avLst/>
          </a:prstGeom>
        </p:spPr>
      </p:pic>
      <p:sp>
        <p:nvSpPr>
          <p:cNvPr id="6" name="object 6"/>
          <p:cNvSpPr txBox="1"/>
          <p:nvPr/>
        </p:nvSpPr>
        <p:spPr>
          <a:xfrm>
            <a:off x="419100" y="8163515"/>
            <a:ext cx="3921762" cy="2644185"/>
          </a:xfrm>
          <a:prstGeom prst="rect">
            <a:avLst/>
          </a:prstGeom>
        </p:spPr>
        <p:txBody>
          <a:bodyPr vert="horz" wrap="square" lIns="0" tIns="96520" rIns="0" bIns="0" rtlCol="0">
            <a:spAutoFit/>
          </a:bodyPr>
          <a:lstStyle/>
          <a:p>
            <a:pPr marL="12700">
              <a:lnSpc>
                <a:spcPct val="100000"/>
              </a:lnSpc>
              <a:spcBef>
                <a:spcPts val="760"/>
              </a:spcBef>
            </a:pPr>
            <a:r>
              <a:rPr sz="2800" b="1" spc="-5" dirty="0">
                <a:solidFill>
                  <a:srgbClr val="FFFFFF"/>
                </a:solidFill>
                <a:latin typeface="Calibri"/>
                <a:cs typeface="Calibri"/>
              </a:rPr>
              <a:t>Air</a:t>
            </a:r>
            <a:r>
              <a:rPr sz="2800" b="1" spc="-30" dirty="0">
                <a:solidFill>
                  <a:srgbClr val="FFFFFF"/>
                </a:solidFill>
                <a:latin typeface="Calibri"/>
                <a:cs typeface="Calibri"/>
              </a:rPr>
              <a:t> </a:t>
            </a:r>
            <a:r>
              <a:rPr sz="2800" b="1" spc="-5" dirty="0">
                <a:solidFill>
                  <a:srgbClr val="FFFFFF"/>
                </a:solidFill>
                <a:latin typeface="Calibri"/>
                <a:cs typeface="Calibri"/>
              </a:rPr>
              <a:t>Conditioning</a:t>
            </a:r>
            <a:endParaRPr sz="2800">
              <a:latin typeface="Calibri"/>
              <a:cs typeface="Calibri"/>
            </a:endParaRPr>
          </a:p>
          <a:p>
            <a:pPr marL="12700" marR="5080" indent="77470">
              <a:lnSpc>
                <a:spcPct val="101000"/>
              </a:lnSpc>
              <a:spcBef>
                <a:spcPts val="484"/>
              </a:spcBef>
              <a:tabLst>
                <a:tab pos="1395095" algn="l"/>
              </a:tabLst>
            </a:pPr>
            <a:r>
              <a:rPr sz="2200" spc="-10" dirty="0">
                <a:solidFill>
                  <a:srgbClr val="FFFFFF"/>
                </a:solidFill>
                <a:latin typeface="Calibri"/>
                <a:cs typeface="Calibri"/>
              </a:rPr>
              <a:t>The</a:t>
            </a:r>
            <a:r>
              <a:rPr sz="2200" dirty="0">
                <a:solidFill>
                  <a:srgbClr val="FFFFFF"/>
                </a:solidFill>
                <a:latin typeface="Calibri"/>
                <a:cs typeface="Calibri"/>
              </a:rPr>
              <a:t> </a:t>
            </a:r>
            <a:r>
              <a:rPr sz="2200" spc="-15" dirty="0">
                <a:solidFill>
                  <a:srgbClr val="FFFFFF"/>
                </a:solidFill>
                <a:latin typeface="Calibri"/>
                <a:cs typeface="Calibri"/>
              </a:rPr>
              <a:t>latest </a:t>
            </a:r>
            <a:r>
              <a:rPr sz="2200" dirty="0">
                <a:solidFill>
                  <a:srgbClr val="FFFFFF"/>
                </a:solidFill>
                <a:latin typeface="Calibri"/>
                <a:cs typeface="Calibri"/>
              </a:rPr>
              <a:t>air</a:t>
            </a:r>
            <a:r>
              <a:rPr sz="2200" spc="-5" dirty="0">
                <a:solidFill>
                  <a:srgbClr val="FFFFFF"/>
                </a:solidFill>
                <a:latin typeface="Calibri"/>
                <a:cs typeface="Calibri"/>
              </a:rPr>
              <a:t> </a:t>
            </a:r>
            <a:r>
              <a:rPr sz="2200" spc="-10" dirty="0">
                <a:solidFill>
                  <a:srgbClr val="FFFFFF"/>
                </a:solidFill>
                <a:latin typeface="Calibri"/>
                <a:cs typeface="Calibri"/>
              </a:rPr>
              <a:t>conditioning </a:t>
            </a:r>
            <a:r>
              <a:rPr sz="2200" spc="-5" dirty="0">
                <a:solidFill>
                  <a:srgbClr val="FFFFFF"/>
                </a:solidFill>
                <a:latin typeface="Calibri"/>
                <a:cs typeface="Calibri"/>
              </a:rPr>
              <a:t> </a:t>
            </a:r>
            <a:r>
              <a:rPr sz="2200" spc="-10" dirty="0">
                <a:solidFill>
                  <a:srgbClr val="FFFFFF"/>
                </a:solidFill>
                <a:latin typeface="Calibri"/>
                <a:cs typeface="Calibri"/>
              </a:rPr>
              <a:t>technology	manufactured</a:t>
            </a:r>
            <a:r>
              <a:rPr sz="2200" spc="-90" dirty="0">
                <a:solidFill>
                  <a:srgbClr val="FFFFFF"/>
                </a:solidFill>
                <a:latin typeface="Calibri"/>
                <a:cs typeface="Calibri"/>
              </a:rPr>
              <a:t> </a:t>
            </a:r>
            <a:r>
              <a:rPr sz="2200" spc="-10" dirty="0">
                <a:solidFill>
                  <a:srgbClr val="FFFFFF"/>
                </a:solidFill>
                <a:latin typeface="Calibri"/>
                <a:cs typeface="Calibri"/>
              </a:rPr>
              <a:t>by </a:t>
            </a:r>
            <a:r>
              <a:rPr sz="2200" spc="-480" dirty="0">
                <a:solidFill>
                  <a:srgbClr val="FFFFFF"/>
                </a:solidFill>
                <a:latin typeface="Calibri"/>
                <a:cs typeface="Calibri"/>
              </a:rPr>
              <a:t> </a:t>
            </a:r>
            <a:r>
              <a:rPr sz="2200" spc="-10" dirty="0">
                <a:solidFill>
                  <a:srgbClr val="FFFFFF"/>
                </a:solidFill>
                <a:latin typeface="Calibri"/>
                <a:cs typeface="Calibri"/>
              </a:rPr>
              <a:t>trusted</a:t>
            </a:r>
            <a:r>
              <a:rPr sz="2200" spc="-5" dirty="0">
                <a:solidFill>
                  <a:srgbClr val="FFFFFF"/>
                </a:solidFill>
                <a:latin typeface="Calibri"/>
                <a:cs typeface="Calibri"/>
              </a:rPr>
              <a:t> </a:t>
            </a:r>
            <a:r>
              <a:rPr sz="2200" spc="-15" dirty="0">
                <a:solidFill>
                  <a:srgbClr val="FFFFFF"/>
                </a:solidFill>
                <a:latin typeface="Calibri"/>
                <a:cs typeface="Calibri"/>
              </a:rPr>
              <a:t>brands</a:t>
            </a:r>
            <a:r>
              <a:rPr sz="2200" spc="-5" dirty="0">
                <a:solidFill>
                  <a:srgbClr val="FFFFFF"/>
                </a:solidFill>
                <a:latin typeface="Calibri"/>
                <a:cs typeface="Calibri"/>
              </a:rPr>
              <a:t> and </a:t>
            </a:r>
            <a:r>
              <a:rPr sz="2200" dirty="0">
                <a:solidFill>
                  <a:srgbClr val="FFFFFF"/>
                </a:solidFill>
                <a:latin typeface="Calibri"/>
                <a:cs typeface="Calibri"/>
              </a:rPr>
              <a:t> </a:t>
            </a:r>
            <a:r>
              <a:rPr sz="2200" spc="-10" dirty="0">
                <a:solidFill>
                  <a:srgbClr val="FFFFFF"/>
                </a:solidFill>
                <a:latin typeface="Calibri"/>
                <a:cs typeface="Calibri"/>
              </a:rPr>
              <a:t>professionally installed </a:t>
            </a:r>
            <a:r>
              <a:rPr sz="2200" spc="-20" dirty="0">
                <a:solidFill>
                  <a:srgbClr val="FFFFFF"/>
                </a:solidFill>
                <a:latin typeface="Calibri"/>
                <a:cs typeface="Calibri"/>
              </a:rPr>
              <a:t>for </a:t>
            </a:r>
            <a:r>
              <a:rPr sz="2200" spc="-5" dirty="0">
                <a:solidFill>
                  <a:srgbClr val="FFFFFF"/>
                </a:solidFill>
                <a:latin typeface="Calibri"/>
                <a:cs typeface="Calibri"/>
              </a:rPr>
              <a:t>a </a:t>
            </a:r>
            <a:r>
              <a:rPr sz="2200" dirty="0">
                <a:solidFill>
                  <a:srgbClr val="FFFFFF"/>
                </a:solidFill>
                <a:latin typeface="Calibri"/>
                <a:cs typeface="Calibri"/>
              </a:rPr>
              <a:t> </a:t>
            </a:r>
            <a:r>
              <a:rPr sz="2200" spc="-15" dirty="0">
                <a:solidFill>
                  <a:srgbClr val="FFFFFF"/>
                </a:solidFill>
                <a:latin typeface="Calibri"/>
                <a:cs typeface="Calibri"/>
              </a:rPr>
              <a:t>comfortable</a:t>
            </a:r>
            <a:r>
              <a:rPr sz="2200" spc="10" dirty="0">
                <a:solidFill>
                  <a:srgbClr val="FFFFFF"/>
                </a:solidFill>
                <a:latin typeface="Calibri"/>
                <a:cs typeface="Calibri"/>
              </a:rPr>
              <a:t> </a:t>
            </a:r>
            <a:r>
              <a:rPr sz="2200" spc="-10" dirty="0">
                <a:solidFill>
                  <a:srgbClr val="FFFFFF"/>
                </a:solidFill>
                <a:latin typeface="Calibri"/>
                <a:cs typeface="Calibri"/>
              </a:rPr>
              <a:t>working </a:t>
            </a:r>
            <a:r>
              <a:rPr sz="2200" spc="-5" dirty="0">
                <a:solidFill>
                  <a:srgbClr val="FFFFFF"/>
                </a:solidFill>
                <a:latin typeface="Calibri"/>
                <a:cs typeface="Calibri"/>
              </a:rPr>
              <a:t> </a:t>
            </a:r>
            <a:r>
              <a:rPr sz="2200" spc="-15" dirty="0">
                <a:solidFill>
                  <a:srgbClr val="FFFFFF"/>
                </a:solidFill>
                <a:latin typeface="Calibri"/>
                <a:cs typeface="Calibri"/>
              </a:rPr>
              <a:t>environment</a:t>
            </a:r>
            <a:r>
              <a:rPr sz="2200" spc="-20" dirty="0">
                <a:solidFill>
                  <a:srgbClr val="FFFFFF"/>
                </a:solidFill>
                <a:latin typeface="Calibri"/>
                <a:cs typeface="Calibri"/>
              </a:rPr>
              <a:t> </a:t>
            </a:r>
            <a:r>
              <a:rPr sz="2200" dirty="0">
                <a:solidFill>
                  <a:srgbClr val="FFFFFF"/>
                </a:solidFill>
                <a:latin typeface="Calibri"/>
                <a:cs typeface="Calibri"/>
              </a:rPr>
              <a:t>all</a:t>
            </a:r>
            <a:r>
              <a:rPr sz="2200" spc="-15" dirty="0">
                <a:solidFill>
                  <a:srgbClr val="FFFFFF"/>
                </a:solidFill>
                <a:latin typeface="Calibri"/>
                <a:cs typeface="Calibri"/>
              </a:rPr>
              <a:t> </a:t>
            </a:r>
            <a:r>
              <a:rPr sz="2200" spc="-10" dirty="0">
                <a:solidFill>
                  <a:srgbClr val="FFFFFF"/>
                </a:solidFill>
                <a:latin typeface="Calibri"/>
                <a:cs typeface="Calibri"/>
              </a:rPr>
              <a:t>year-round</a:t>
            </a:r>
            <a:endParaRPr sz="2200">
              <a:latin typeface="Calibri"/>
              <a:cs typeface="Calibri"/>
            </a:endParaRPr>
          </a:p>
        </p:txBody>
      </p:sp>
      <p:sp>
        <p:nvSpPr>
          <p:cNvPr id="8" name="object 8"/>
          <p:cNvSpPr txBox="1"/>
          <p:nvPr/>
        </p:nvSpPr>
        <p:spPr>
          <a:xfrm>
            <a:off x="5753100" y="8070850"/>
            <a:ext cx="3461385" cy="2470150"/>
          </a:xfrm>
          <a:prstGeom prst="rect">
            <a:avLst/>
          </a:prstGeom>
        </p:spPr>
        <p:txBody>
          <a:bodyPr vert="horz" wrap="square" lIns="0" tIns="12065" rIns="0" bIns="0" rtlCol="0">
            <a:spAutoFit/>
          </a:bodyPr>
          <a:lstStyle/>
          <a:p>
            <a:pPr algn="ctr">
              <a:lnSpc>
                <a:spcPct val="100000"/>
              </a:lnSpc>
              <a:spcBef>
                <a:spcPts val="95"/>
              </a:spcBef>
            </a:pPr>
            <a:r>
              <a:rPr sz="2800" b="1" spc="-20" smtClean="0">
                <a:solidFill>
                  <a:srgbClr val="FFFFFF"/>
                </a:solidFill>
                <a:latin typeface="Calibri"/>
                <a:cs typeface="Calibri"/>
              </a:rPr>
              <a:t>VRV</a:t>
            </a:r>
            <a:endParaRPr sz="2800">
              <a:latin typeface="Calibri"/>
              <a:cs typeface="Calibri"/>
            </a:endParaRPr>
          </a:p>
          <a:p>
            <a:pPr marL="12065" marR="5080" indent="-1270" algn="ctr">
              <a:lnSpc>
                <a:spcPct val="100000"/>
              </a:lnSpc>
              <a:spcBef>
                <a:spcPts val="50"/>
              </a:spcBef>
            </a:pPr>
            <a:r>
              <a:rPr sz="2200" spc="-15" dirty="0">
                <a:solidFill>
                  <a:srgbClr val="FFFFFF"/>
                </a:solidFill>
                <a:latin typeface="Calibri"/>
                <a:cs typeface="Calibri"/>
              </a:rPr>
              <a:t>VRV </a:t>
            </a:r>
            <a:r>
              <a:rPr sz="2200" spc="-5" dirty="0">
                <a:solidFill>
                  <a:srgbClr val="FFFFFF"/>
                </a:solidFill>
                <a:latin typeface="Calibri"/>
                <a:cs typeface="Calibri"/>
              </a:rPr>
              <a:t>air </a:t>
            </a:r>
            <a:r>
              <a:rPr sz="2200" spc="-10" dirty="0">
                <a:solidFill>
                  <a:srgbClr val="FFFFFF"/>
                </a:solidFill>
                <a:latin typeface="Calibri"/>
                <a:cs typeface="Calibri"/>
              </a:rPr>
              <a:t>conditioning </a:t>
            </a:r>
            <a:r>
              <a:rPr sz="2200" spc="-5" dirty="0">
                <a:solidFill>
                  <a:srgbClr val="FFFFFF"/>
                </a:solidFill>
                <a:latin typeface="Calibri"/>
                <a:cs typeface="Calibri"/>
              </a:rPr>
              <a:t>and </a:t>
            </a:r>
            <a:r>
              <a:rPr sz="2200" spc="-10" dirty="0">
                <a:solidFill>
                  <a:srgbClr val="FFFFFF"/>
                </a:solidFill>
                <a:latin typeface="Calibri"/>
                <a:cs typeface="Calibri"/>
              </a:rPr>
              <a:t>VRF </a:t>
            </a:r>
            <a:r>
              <a:rPr sz="2200" spc="-5" dirty="0">
                <a:solidFill>
                  <a:srgbClr val="FFFFFF"/>
                </a:solidFill>
                <a:latin typeface="Calibri"/>
                <a:cs typeface="Calibri"/>
              </a:rPr>
              <a:t> air </a:t>
            </a:r>
            <a:r>
              <a:rPr sz="2200" spc="-10" dirty="0">
                <a:solidFill>
                  <a:srgbClr val="FFFFFF"/>
                </a:solidFill>
                <a:latin typeface="Calibri"/>
                <a:cs typeface="Calibri"/>
              </a:rPr>
              <a:t>conditioning are </a:t>
            </a:r>
            <a:r>
              <a:rPr sz="2200" spc="-15" dirty="0">
                <a:solidFill>
                  <a:srgbClr val="FFFFFF"/>
                </a:solidFill>
                <a:latin typeface="Calibri"/>
                <a:cs typeface="Calibri"/>
              </a:rPr>
              <a:t>innovative </a:t>
            </a:r>
            <a:r>
              <a:rPr sz="2200" spc="-484" dirty="0">
                <a:solidFill>
                  <a:srgbClr val="FFFFFF"/>
                </a:solidFill>
                <a:latin typeface="Calibri"/>
                <a:cs typeface="Calibri"/>
              </a:rPr>
              <a:t> </a:t>
            </a:r>
            <a:r>
              <a:rPr sz="2200" spc="-10" dirty="0">
                <a:solidFill>
                  <a:srgbClr val="FFFFFF"/>
                </a:solidFill>
                <a:latin typeface="Calibri"/>
                <a:cs typeface="Calibri"/>
              </a:rPr>
              <a:t>technologies</a:t>
            </a:r>
            <a:r>
              <a:rPr sz="2200" spc="10" dirty="0">
                <a:solidFill>
                  <a:srgbClr val="FFFFFF"/>
                </a:solidFill>
                <a:latin typeface="Calibri"/>
                <a:cs typeface="Calibri"/>
              </a:rPr>
              <a:t> </a:t>
            </a:r>
            <a:r>
              <a:rPr sz="2200" spc="-10" dirty="0">
                <a:solidFill>
                  <a:srgbClr val="FFFFFF"/>
                </a:solidFill>
                <a:latin typeface="Calibri"/>
                <a:cs typeface="Calibri"/>
              </a:rPr>
              <a:t>that</a:t>
            </a:r>
            <a:r>
              <a:rPr sz="2200" spc="-5" dirty="0">
                <a:solidFill>
                  <a:srgbClr val="FFFFFF"/>
                </a:solidFill>
                <a:latin typeface="Calibri"/>
                <a:cs typeface="Calibri"/>
              </a:rPr>
              <a:t> </a:t>
            </a:r>
            <a:r>
              <a:rPr sz="2200" spc="-15" dirty="0">
                <a:solidFill>
                  <a:srgbClr val="FFFFFF"/>
                </a:solidFill>
                <a:latin typeface="Calibri"/>
                <a:cs typeface="Calibri"/>
              </a:rPr>
              <a:t>can </a:t>
            </a:r>
            <a:r>
              <a:rPr sz="2200" spc="-10" dirty="0">
                <a:solidFill>
                  <a:srgbClr val="FFFFFF"/>
                </a:solidFill>
                <a:latin typeface="Calibri"/>
                <a:cs typeface="Calibri"/>
              </a:rPr>
              <a:t> simultaneously change </a:t>
            </a:r>
            <a:r>
              <a:rPr sz="2200" spc="-5" dirty="0">
                <a:solidFill>
                  <a:srgbClr val="FFFFFF"/>
                </a:solidFill>
                <a:latin typeface="Calibri"/>
                <a:cs typeface="Calibri"/>
              </a:rPr>
              <a:t> </a:t>
            </a:r>
            <a:r>
              <a:rPr sz="2200" spc="-15" dirty="0">
                <a:solidFill>
                  <a:srgbClr val="FFFFFF"/>
                </a:solidFill>
                <a:latin typeface="Calibri"/>
                <a:cs typeface="Calibri"/>
              </a:rPr>
              <a:t>temperatures</a:t>
            </a:r>
            <a:r>
              <a:rPr sz="2200" spc="20" dirty="0">
                <a:solidFill>
                  <a:srgbClr val="FFFFFF"/>
                </a:solidFill>
                <a:latin typeface="Calibri"/>
                <a:cs typeface="Calibri"/>
              </a:rPr>
              <a:t> </a:t>
            </a:r>
            <a:r>
              <a:rPr sz="2200" spc="-5" dirty="0">
                <a:solidFill>
                  <a:srgbClr val="FFFFFF"/>
                </a:solidFill>
                <a:latin typeface="Calibri"/>
                <a:cs typeface="Calibri"/>
              </a:rPr>
              <a:t>in </a:t>
            </a:r>
            <a:r>
              <a:rPr sz="2200" spc="-20" dirty="0">
                <a:solidFill>
                  <a:srgbClr val="FFFFFF"/>
                </a:solidFill>
                <a:latin typeface="Calibri"/>
                <a:cs typeface="Calibri"/>
              </a:rPr>
              <a:t>different </a:t>
            </a:r>
            <a:r>
              <a:rPr sz="2200" spc="-15" dirty="0">
                <a:solidFill>
                  <a:srgbClr val="FFFFFF"/>
                </a:solidFill>
                <a:latin typeface="Calibri"/>
                <a:cs typeface="Calibri"/>
              </a:rPr>
              <a:t> </a:t>
            </a:r>
            <a:r>
              <a:rPr sz="2200" spc="-10" dirty="0">
                <a:solidFill>
                  <a:srgbClr val="FFFFFF"/>
                </a:solidFill>
                <a:latin typeface="Calibri"/>
                <a:cs typeface="Calibri"/>
              </a:rPr>
              <a:t>rooms</a:t>
            </a:r>
            <a:r>
              <a:rPr sz="2200" dirty="0">
                <a:solidFill>
                  <a:srgbClr val="FFFFFF"/>
                </a:solidFill>
                <a:latin typeface="Calibri"/>
                <a:cs typeface="Calibri"/>
              </a:rPr>
              <a:t> </a:t>
            </a:r>
            <a:r>
              <a:rPr sz="2200" spc="-5" dirty="0">
                <a:solidFill>
                  <a:srgbClr val="FFFFFF"/>
                </a:solidFill>
                <a:latin typeface="Calibri"/>
                <a:cs typeface="Calibri"/>
              </a:rPr>
              <a:t>in</a:t>
            </a:r>
            <a:r>
              <a:rPr sz="2200" dirty="0">
                <a:solidFill>
                  <a:srgbClr val="FFFFFF"/>
                </a:solidFill>
                <a:latin typeface="Calibri"/>
                <a:cs typeface="Calibri"/>
              </a:rPr>
              <a:t> </a:t>
            </a:r>
            <a:r>
              <a:rPr sz="2200" spc="-5" dirty="0">
                <a:solidFill>
                  <a:srgbClr val="FFFFFF"/>
                </a:solidFill>
                <a:latin typeface="Calibri"/>
                <a:cs typeface="Calibri"/>
              </a:rPr>
              <a:t>a</a:t>
            </a:r>
            <a:r>
              <a:rPr sz="2200" spc="-15" dirty="0">
                <a:solidFill>
                  <a:srgbClr val="FFFFFF"/>
                </a:solidFill>
                <a:latin typeface="Calibri"/>
                <a:cs typeface="Calibri"/>
              </a:rPr>
              <a:t> </a:t>
            </a:r>
            <a:r>
              <a:rPr sz="2200" spc="-10" dirty="0">
                <a:solidFill>
                  <a:srgbClr val="FFFFFF"/>
                </a:solidFill>
                <a:latin typeface="Calibri"/>
                <a:cs typeface="Calibri"/>
              </a:rPr>
              <a:t>building</a:t>
            </a:r>
            <a:endParaRPr sz="2200">
              <a:latin typeface="Calibri"/>
              <a:cs typeface="Calibri"/>
            </a:endParaRPr>
          </a:p>
        </p:txBody>
      </p:sp>
      <p:sp>
        <p:nvSpPr>
          <p:cNvPr id="9" name="object 9"/>
          <p:cNvSpPr txBox="1"/>
          <p:nvPr/>
        </p:nvSpPr>
        <p:spPr>
          <a:xfrm>
            <a:off x="11243564" y="8149580"/>
            <a:ext cx="2696210" cy="1586588"/>
          </a:xfrm>
          <a:prstGeom prst="rect">
            <a:avLst/>
          </a:prstGeom>
        </p:spPr>
        <p:txBody>
          <a:bodyPr vert="horz" wrap="square" lIns="0" tIns="59055" rIns="0" bIns="0" rtlCol="0">
            <a:spAutoFit/>
          </a:bodyPr>
          <a:lstStyle/>
          <a:p>
            <a:pPr marR="71120" algn="ctr">
              <a:lnSpc>
                <a:spcPct val="100000"/>
              </a:lnSpc>
              <a:spcBef>
                <a:spcPts val="465"/>
              </a:spcBef>
            </a:pPr>
            <a:r>
              <a:rPr sz="2400" b="1" spc="-25" dirty="0">
                <a:solidFill>
                  <a:srgbClr val="FFFFFF"/>
                </a:solidFill>
                <a:latin typeface="Calibri"/>
                <a:cs typeface="Calibri"/>
              </a:rPr>
              <a:t>Ventilation</a:t>
            </a:r>
            <a:endParaRPr sz="2400">
              <a:latin typeface="Calibri"/>
              <a:cs typeface="Calibri"/>
            </a:endParaRPr>
          </a:p>
          <a:p>
            <a:pPr marL="12700" marR="5080" algn="ctr">
              <a:lnSpc>
                <a:spcPct val="101299"/>
              </a:lnSpc>
              <a:spcBef>
                <a:spcPts val="275"/>
              </a:spcBef>
            </a:pPr>
            <a:r>
              <a:rPr sz="2400" spc="-45" dirty="0">
                <a:solidFill>
                  <a:srgbClr val="FFFFFF"/>
                </a:solidFill>
                <a:latin typeface="Calibri"/>
                <a:cs typeface="Calibri"/>
              </a:rPr>
              <a:t>We</a:t>
            </a:r>
            <a:r>
              <a:rPr sz="2400" spc="-30" dirty="0">
                <a:solidFill>
                  <a:srgbClr val="FFFFFF"/>
                </a:solidFill>
                <a:latin typeface="Calibri"/>
                <a:cs typeface="Calibri"/>
              </a:rPr>
              <a:t> </a:t>
            </a:r>
            <a:r>
              <a:rPr sz="2400" spc="-10" dirty="0">
                <a:solidFill>
                  <a:srgbClr val="FFFFFF"/>
                </a:solidFill>
                <a:latin typeface="Calibri"/>
                <a:cs typeface="Calibri"/>
              </a:rPr>
              <a:t>are</a:t>
            </a:r>
            <a:r>
              <a:rPr sz="2400" spc="-40" dirty="0">
                <a:solidFill>
                  <a:srgbClr val="FFFFFF"/>
                </a:solidFill>
                <a:latin typeface="Calibri"/>
                <a:cs typeface="Calibri"/>
              </a:rPr>
              <a:t> </a:t>
            </a:r>
            <a:r>
              <a:rPr sz="2400" dirty="0">
                <a:solidFill>
                  <a:srgbClr val="FFFFFF"/>
                </a:solidFill>
                <a:latin typeface="Calibri"/>
                <a:cs typeface="Calibri"/>
              </a:rPr>
              <a:t>a</a:t>
            </a:r>
            <a:r>
              <a:rPr sz="2400" spc="-35" dirty="0">
                <a:solidFill>
                  <a:srgbClr val="FFFFFF"/>
                </a:solidFill>
                <a:latin typeface="Calibri"/>
                <a:cs typeface="Calibri"/>
              </a:rPr>
              <a:t> </a:t>
            </a:r>
            <a:r>
              <a:rPr sz="2400" spc="-10" dirty="0">
                <a:solidFill>
                  <a:srgbClr val="FFFFFF"/>
                </a:solidFill>
                <a:latin typeface="Calibri"/>
                <a:cs typeface="Calibri"/>
              </a:rPr>
              <a:t>professional </a:t>
            </a:r>
            <a:r>
              <a:rPr sz="2400" spc="-525" dirty="0">
                <a:solidFill>
                  <a:srgbClr val="FFFFFF"/>
                </a:solidFill>
                <a:latin typeface="Calibri"/>
                <a:cs typeface="Calibri"/>
              </a:rPr>
              <a:t> </a:t>
            </a:r>
            <a:r>
              <a:rPr sz="2400" spc="-20" dirty="0">
                <a:solidFill>
                  <a:srgbClr val="FFFFFF"/>
                </a:solidFill>
                <a:latin typeface="Calibri"/>
                <a:cs typeface="Calibri"/>
              </a:rPr>
              <a:t>Ventilation</a:t>
            </a:r>
            <a:r>
              <a:rPr sz="2400" spc="-15" dirty="0">
                <a:solidFill>
                  <a:srgbClr val="FFFFFF"/>
                </a:solidFill>
                <a:latin typeface="Calibri"/>
                <a:cs typeface="Calibri"/>
              </a:rPr>
              <a:t> </a:t>
            </a:r>
            <a:r>
              <a:rPr sz="2400" dirty="0">
                <a:solidFill>
                  <a:srgbClr val="FFFFFF"/>
                </a:solidFill>
                <a:latin typeface="Calibri"/>
                <a:cs typeface="Calibri"/>
              </a:rPr>
              <a:t>Services </a:t>
            </a:r>
            <a:r>
              <a:rPr sz="2400" spc="5" dirty="0">
                <a:solidFill>
                  <a:srgbClr val="FFFFFF"/>
                </a:solidFill>
                <a:latin typeface="Calibri"/>
                <a:cs typeface="Calibri"/>
              </a:rPr>
              <a:t> </a:t>
            </a:r>
            <a:r>
              <a:rPr sz="2400" spc="-10" dirty="0">
                <a:solidFill>
                  <a:srgbClr val="FFFFFF"/>
                </a:solidFill>
                <a:latin typeface="Calibri"/>
                <a:cs typeface="Calibri"/>
              </a:rPr>
              <a:t>providing</a:t>
            </a:r>
            <a:r>
              <a:rPr sz="2400" spc="-15" dirty="0">
                <a:solidFill>
                  <a:srgbClr val="FFFFFF"/>
                </a:solidFill>
                <a:latin typeface="Calibri"/>
                <a:cs typeface="Calibri"/>
              </a:rPr>
              <a:t> </a:t>
            </a:r>
            <a:r>
              <a:rPr sz="2400" spc="-5" dirty="0">
                <a:solidFill>
                  <a:srgbClr val="FFFFFF"/>
                </a:solidFill>
                <a:latin typeface="Calibri"/>
                <a:cs typeface="Calibri"/>
              </a:rPr>
              <a:t>firm</a:t>
            </a:r>
            <a:r>
              <a:rPr sz="2400" spc="-10" dirty="0">
                <a:solidFill>
                  <a:srgbClr val="FFFFFF"/>
                </a:solidFill>
                <a:latin typeface="Calibri"/>
                <a:cs typeface="Calibri"/>
              </a:rPr>
              <a:t> </a:t>
            </a:r>
            <a:r>
              <a:rPr sz="2400" dirty="0">
                <a:solidFill>
                  <a:srgbClr val="FFFFFF"/>
                </a:solidFill>
                <a:latin typeface="Calibri"/>
                <a:cs typeface="Calibri"/>
              </a:rPr>
              <a:t>.</a:t>
            </a:r>
            <a:endParaRPr sz="2400">
              <a:latin typeface="Calibri"/>
              <a:cs typeface="Calibri"/>
            </a:endParaRPr>
          </a:p>
        </p:txBody>
      </p:sp>
      <p:sp>
        <p:nvSpPr>
          <p:cNvPr id="11" name="object 11"/>
          <p:cNvSpPr txBox="1">
            <a:spLocks noGrp="1"/>
          </p:cNvSpPr>
          <p:nvPr>
            <p:ph type="title"/>
          </p:nvPr>
        </p:nvSpPr>
        <p:spPr>
          <a:xfrm>
            <a:off x="4229100" y="0"/>
            <a:ext cx="6096000" cy="566822"/>
          </a:xfrm>
          <a:prstGeom prst="rect">
            <a:avLst/>
          </a:prstGeom>
        </p:spPr>
        <p:txBody>
          <a:bodyPr vert="horz" wrap="square" lIns="0" tIns="12700" rIns="0" bIns="0" rtlCol="0">
            <a:spAutoFit/>
          </a:bodyPr>
          <a:lstStyle/>
          <a:p>
            <a:pPr marL="12700" algn="ctr">
              <a:lnSpc>
                <a:spcPct val="100000"/>
              </a:lnSpc>
              <a:spcBef>
                <a:spcPts val="100"/>
              </a:spcBef>
            </a:pPr>
            <a:r>
              <a:rPr sz="3600" spc="-5">
                <a:solidFill>
                  <a:srgbClr val="C00000"/>
                </a:solidFill>
                <a:latin typeface="Elephant" pitchFamily="18" charset="0"/>
                <a:cs typeface="Arial MT"/>
              </a:rPr>
              <a:t>COMPANY</a:t>
            </a:r>
            <a:r>
              <a:rPr sz="3600" spc="-175">
                <a:solidFill>
                  <a:srgbClr val="C00000"/>
                </a:solidFill>
                <a:latin typeface="Elephant" pitchFamily="18" charset="0"/>
                <a:cs typeface="Arial MT"/>
              </a:rPr>
              <a:t> </a:t>
            </a:r>
            <a:r>
              <a:rPr lang="en-US" sz="3600" spc="-175" dirty="0" smtClean="0">
                <a:solidFill>
                  <a:srgbClr val="C00000"/>
                </a:solidFill>
                <a:latin typeface="Elephant" pitchFamily="18" charset="0"/>
                <a:cs typeface="Arial MT"/>
              </a:rPr>
              <a:t>  </a:t>
            </a:r>
            <a:r>
              <a:rPr sz="3600" spc="40" smtClean="0">
                <a:solidFill>
                  <a:srgbClr val="C00000"/>
                </a:solidFill>
                <a:latin typeface="Elephant" pitchFamily="18" charset="0"/>
                <a:cs typeface="Arial MT"/>
              </a:rPr>
              <a:t>PROFILE</a:t>
            </a:r>
            <a:endParaRPr sz="3600">
              <a:solidFill>
                <a:srgbClr val="C00000"/>
              </a:solidFill>
              <a:latin typeface="Elephant" pitchFamily="18" charset="0"/>
              <a:cs typeface="Arial MT"/>
            </a:endParaRPr>
          </a:p>
        </p:txBody>
      </p:sp>
      <p:pic>
        <p:nvPicPr>
          <p:cNvPr id="14" name="Picture 13" descr="x21.png"/>
          <p:cNvPicPr>
            <a:picLocks noChangeAspect="1"/>
          </p:cNvPicPr>
          <p:nvPr/>
        </p:nvPicPr>
        <p:blipFill>
          <a:blip r:embed="rId3"/>
          <a:stretch>
            <a:fillRect/>
          </a:stretch>
        </p:blipFill>
        <p:spPr>
          <a:xfrm>
            <a:off x="0" y="527050"/>
            <a:ext cx="14401800" cy="75249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40131" y="2483866"/>
            <a:ext cx="14321536" cy="6270884"/>
          </a:xfrm>
          <a:prstGeom prst="rect">
            <a:avLst/>
          </a:prstGeom>
        </p:spPr>
        <p:txBody>
          <a:bodyPr vert="horz" wrap="square" lIns="0" tIns="12700" rIns="0" bIns="0" rtlCol="0">
            <a:spAutoFit/>
          </a:bodyPr>
          <a:lstStyle/>
          <a:p>
            <a:pPr marL="7252334">
              <a:lnSpc>
                <a:spcPct val="100000"/>
              </a:lnSpc>
              <a:spcBef>
                <a:spcPts val="100"/>
              </a:spcBef>
            </a:pPr>
            <a:r>
              <a:rPr spc="-40" smtClean="0"/>
              <a:t>CONTACTUS</a:t>
            </a:r>
          </a:p>
          <a:p>
            <a:pPr marL="7252334" marR="129539">
              <a:lnSpc>
                <a:spcPct val="100000"/>
              </a:lnSpc>
            </a:pPr>
            <a:r>
              <a:rPr b="0" spc="-70" smtClean="0">
                <a:latin typeface="Calibri"/>
                <a:cs typeface="Calibri"/>
              </a:rPr>
              <a:t>You</a:t>
            </a:r>
            <a:r>
              <a:rPr b="0" spc="-10" smtClean="0">
                <a:latin typeface="Calibri"/>
                <a:cs typeface="Calibri"/>
              </a:rPr>
              <a:t> </a:t>
            </a:r>
            <a:r>
              <a:rPr b="0" spc="-15" dirty="0">
                <a:latin typeface="Calibri"/>
                <a:cs typeface="Calibri"/>
              </a:rPr>
              <a:t>can</a:t>
            </a:r>
            <a:r>
              <a:rPr b="0" spc="-10" dirty="0">
                <a:latin typeface="Calibri"/>
                <a:cs typeface="Calibri"/>
              </a:rPr>
              <a:t> </a:t>
            </a:r>
            <a:r>
              <a:rPr b="0" spc="-20" dirty="0">
                <a:latin typeface="Calibri"/>
                <a:cs typeface="Calibri"/>
              </a:rPr>
              <a:t>always</a:t>
            </a:r>
            <a:r>
              <a:rPr b="0" spc="-25" dirty="0">
                <a:latin typeface="Calibri"/>
                <a:cs typeface="Calibri"/>
              </a:rPr>
              <a:t> </a:t>
            </a:r>
            <a:r>
              <a:rPr b="0" spc="-15" dirty="0">
                <a:latin typeface="Calibri"/>
                <a:cs typeface="Calibri"/>
              </a:rPr>
              <a:t>count </a:t>
            </a:r>
            <a:r>
              <a:rPr b="0" spc="-5">
                <a:latin typeface="Calibri"/>
                <a:cs typeface="Calibri"/>
              </a:rPr>
              <a:t>on</a:t>
            </a:r>
            <a:r>
              <a:rPr b="0" spc="-10">
                <a:latin typeface="Calibri"/>
                <a:cs typeface="Calibri"/>
              </a:rPr>
              <a:t> </a:t>
            </a:r>
            <a:r>
              <a:rPr lang="en-US" b="0" spc="-10" dirty="0" smtClean="0"/>
              <a:t>Aero Heat And Cool Solutions </a:t>
            </a:r>
            <a:r>
              <a:rPr lang="en-US" b="0" spc="-10" dirty="0" err="1" smtClean="0"/>
              <a:t>Pvt.Ltd</a:t>
            </a:r>
            <a:r>
              <a:rPr lang="en-US" b="0" spc="-10" dirty="0" smtClean="0"/>
              <a:t> </a:t>
            </a:r>
            <a:r>
              <a:rPr b="0" spc="-15" smtClean="0">
                <a:latin typeface="Calibri"/>
                <a:cs typeface="Calibri"/>
              </a:rPr>
              <a:t>Projects</a:t>
            </a:r>
            <a:r>
              <a:rPr b="0" spc="-5" smtClean="0">
                <a:latin typeface="Calibri"/>
                <a:cs typeface="Calibri"/>
              </a:rPr>
              <a:t> </a:t>
            </a:r>
            <a:r>
              <a:rPr b="0" spc="-15" dirty="0">
                <a:latin typeface="Calibri"/>
                <a:cs typeface="Calibri"/>
              </a:rPr>
              <a:t>to</a:t>
            </a:r>
            <a:r>
              <a:rPr b="0" spc="-5" dirty="0">
                <a:latin typeface="Calibri"/>
                <a:cs typeface="Calibri"/>
              </a:rPr>
              <a:t> </a:t>
            </a:r>
            <a:r>
              <a:rPr b="0" spc="-15" dirty="0">
                <a:latin typeface="Calibri"/>
                <a:cs typeface="Calibri"/>
              </a:rPr>
              <a:t>get to </a:t>
            </a:r>
            <a:r>
              <a:rPr b="0" spc="-600" dirty="0">
                <a:latin typeface="Calibri"/>
                <a:cs typeface="Calibri"/>
              </a:rPr>
              <a:t> </a:t>
            </a:r>
            <a:r>
              <a:rPr b="0" spc="-15" dirty="0">
                <a:latin typeface="Calibri"/>
                <a:cs typeface="Calibri"/>
              </a:rPr>
              <a:t>you</a:t>
            </a:r>
            <a:r>
              <a:rPr b="0" spc="-10" dirty="0">
                <a:latin typeface="Calibri"/>
                <a:cs typeface="Calibri"/>
              </a:rPr>
              <a:t> </a:t>
            </a:r>
            <a:r>
              <a:rPr b="0" spc="-20" dirty="0">
                <a:latin typeface="Calibri"/>
                <a:cs typeface="Calibri"/>
              </a:rPr>
              <a:t>fast </a:t>
            </a:r>
            <a:r>
              <a:rPr b="0" dirty="0">
                <a:latin typeface="Calibri"/>
                <a:cs typeface="Calibri"/>
              </a:rPr>
              <a:t>and</a:t>
            </a:r>
            <a:r>
              <a:rPr b="0" spc="-30" dirty="0">
                <a:latin typeface="Calibri"/>
                <a:cs typeface="Calibri"/>
              </a:rPr>
              <a:t> </a:t>
            </a:r>
            <a:r>
              <a:rPr b="0" spc="-15" dirty="0">
                <a:latin typeface="Calibri"/>
                <a:cs typeface="Calibri"/>
              </a:rPr>
              <a:t>get</a:t>
            </a:r>
            <a:r>
              <a:rPr b="0" dirty="0">
                <a:latin typeface="Calibri"/>
                <a:cs typeface="Calibri"/>
              </a:rPr>
              <a:t> </a:t>
            </a:r>
            <a:r>
              <a:rPr b="0" spc="-5" dirty="0">
                <a:latin typeface="Calibri"/>
                <a:cs typeface="Calibri"/>
              </a:rPr>
              <a:t>the</a:t>
            </a:r>
            <a:r>
              <a:rPr b="0" spc="-15" dirty="0">
                <a:latin typeface="Calibri"/>
                <a:cs typeface="Calibri"/>
              </a:rPr>
              <a:t> </a:t>
            </a:r>
            <a:r>
              <a:rPr b="0" spc="-5" dirty="0">
                <a:latin typeface="Calibri"/>
                <a:cs typeface="Calibri"/>
              </a:rPr>
              <a:t>job done</a:t>
            </a:r>
            <a:r>
              <a:rPr b="0" spc="-20" dirty="0">
                <a:latin typeface="Calibri"/>
                <a:cs typeface="Calibri"/>
              </a:rPr>
              <a:t> </a:t>
            </a:r>
            <a:r>
              <a:rPr b="0" spc="-10" dirty="0">
                <a:latin typeface="Calibri"/>
                <a:cs typeface="Calibri"/>
              </a:rPr>
              <a:t>right</a:t>
            </a:r>
            <a:r>
              <a:rPr b="0" dirty="0">
                <a:latin typeface="Calibri"/>
                <a:cs typeface="Calibri"/>
              </a:rPr>
              <a:t> </a:t>
            </a:r>
            <a:r>
              <a:rPr b="0" spc="-5" dirty="0">
                <a:latin typeface="Calibri"/>
                <a:cs typeface="Calibri"/>
              </a:rPr>
              <a:t>the</a:t>
            </a:r>
            <a:r>
              <a:rPr b="0" spc="-15" dirty="0">
                <a:latin typeface="Calibri"/>
                <a:cs typeface="Calibri"/>
              </a:rPr>
              <a:t> </a:t>
            </a:r>
            <a:r>
              <a:rPr b="0" spc="-20" dirty="0">
                <a:latin typeface="Calibri"/>
                <a:cs typeface="Calibri"/>
              </a:rPr>
              <a:t>first</a:t>
            </a:r>
            <a:r>
              <a:rPr b="0" spc="-5" dirty="0">
                <a:latin typeface="Calibri"/>
                <a:cs typeface="Calibri"/>
              </a:rPr>
              <a:t> </a:t>
            </a:r>
            <a:r>
              <a:rPr b="0" dirty="0">
                <a:latin typeface="Calibri"/>
                <a:cs typeface="Calibri"/>
              </a:rPr>
              <a:t>time.</a:t>
            </a:r>
          </a:p>
          <a:p>
            <a:pPr marL="7323455" marR="1204595">
              <a:lnSpc>
                <a:spcPct val="100000"/>
              </a:lnSpc>
              <a:spcBef>
                <a:spcPts val="2090"/>
              </a:spcBef>
            </a:pPr>
            <a:r>
              <a:rPr b="0" spc="-20">
                <a:latin typeface="Calibri"/>
                <a:cs typeface="Calibri"/>
              </a:rPr>
              <a:t>Registered</a:t>
            </a:r>
            <a:r>
              <a:rPr b="0" spc="-25">
                <a:latin typeface="Calibri"/>
                <a:cs typeface="Calibri"/>
              </a:rPr>
              <a:t> </a:t>
            </a:r>
            <a:r>
              <a:rPr b="0" spc="-10" smtClean="0">
                <a:latin typeface="Calibri"/>
                <a:cs typeface="Calibri"/>
              </a:rPr>
              <a:t>office:</a:t>
            </a:r>
            <a:r>
              <a:rPr lang="en-US" b="0" spc="-10" dirty="0" smtClean="0"/>
              <a:t>207,2</a:t>
            </a:r>
            <a:r>
              <a:rPr lang="en-US" b="0" spc="-10" baseline="30000" dirty="0" smtClean="0"/>
              <a:t>nd</a:t>
            </a:r>
            <a:r>
              <a:rPr lang="en-US" b="0" spc="-10" dirty="0" smtClean="0"/>
              <a:t> </a:t>
            </a:r>
            <a:r>
              <a:rPr lang="en-US" b="0" spc="-10" dirty="0" err="1" smtClean="0"/>
              <a:t>Floor,Vashisht</a:t>
            </a:r>
            <a:r>
              <a:rPr lang="en-US" b="0" spc="-10" dirty="0" smtClean="0"/>
              <a:t> </a:t>
            </a:r>
            <a:r>
              <a:rPr lang="en-US" b="0" spc="-10" dirty="0" err="1" smtClean="0"/>
              <a:t>Complex,Metro</a:t>
            </a:r>
            <a:r>
              <a:rPr lang="en-US" b="0" spc="-10" dirty="0" smtClean="0"/>
              <a:t> Pillar No-51 ,</a:t>
            </a:r>
            <a:r>
              <a:rPr lang="en-US" b="0" spc="-10" dirty="0" err="1" smtClean="0"/>
              <a:t>Sikanderpur</a:t>
            </a:r>
            <a:r>
              <a:rPr lang="en-US" b="0" spc="-10" dirty="0" smtClean="0"/>
              <a:t> </a:t>
            </a:r>
            <a:r>
              <a:rPr lang="en-US" b="0" spc="-10" dirty="0" err="1" smtClean="0"/>
              <a:t>Market,Gurugram</a:t>
            </a:r>
            <a:r>
              <a:rPr lang="en-US" b="0" spc="-10" dirty="0" smtClean="0"/>
              <a:t> Haryana 122002</a:t>
            </a:r>
            <a:endParaRPr b="0" spc="-10" dirty="0">
              <a:latin typeface="Calibri"/>
              <a:cs typeface="Calibri"/>
            </a:endParaRPr>
          </a:p>
          <a:p>
            <a:pPr marL="7256780" marR="970915">
              <a:lnSpc>
                <a:spcPct val="100000"/>
              </a:lnSpc>
              <a:spcBef>
                <a:spcPts val="2370"/>
              </a:spcBef>
              <a:tabLst>
                <a:tab pos="9058910" algn="l"/>
              </a:tabLst>
            </a:pPr>
            <a:r>
              <a:rPr lang="en-US" b="0" spc="-10" dirty="0" smtClean="0">
                <a:latin typeface="Calibri"/>
                <a:cs typeface="Calibri"/>
              </a:rPr>
              <a:t>Mob</a:t>
            </a:r>
            <a:r>
              <a:rPr b="0" spc="-10" smtClean="0">
                <a:latin typeface="Calibri"/>
                <a:cs typeface="Calibri"/>
              </a:rPr>
              <a:t>:</a:t>
            </a:r>
            <a:r>
              <a:rPr lang="en-US" b="0" spc="-10" dirty="0" smtClean="0">
                <a:latin typeface="Calibri"/>
                <a:cs typeface="Calibri"/>
              </a:rPr>
              <a:t>8375844698,9650959318</a:t>
            </a:r>
          </a:p>
          <a:p>
            <a:pPr marL="8836660" marR="5080" indent="-1734820">
              <a:lnSpc>
                <a:spcPct val="186400"/>
              </a:lnSpc>
              <a:spcBef>
                <a:spcPts val="105"/>
              </a:spcBef>
            </a:pPr>
            <a:r>
              <a:rPr lang="en-US" b="0" spc="-10" dirty="0" smtClean="0"/>
              <a:t>  Tel.No-0124-4249153</a:t>
            </a:r>
          </a:p>
          <a:p>
            <a:pPr marL="8836660" marR="5080" indent="-1734820">
              <a:lnSpc>
                <a:spcPct val="186400"/>
              </a:lnSpc>
              <a:spcBef>
                <a:spcPts val="105"/>
              </a:spcBef>
            </a:pPr>
            <a:r>
              <a:rPr lang="en-US" b="0" spc="-10" dirty="0" smtClean="0">
                <a:latin typeface="Calibri"/>
                <a:cs typeface="Calibri"/>
              </a:rPr>
              <a:t>  E-</a:t>
            </a:r>
            <a:r>
              <a:rPr b="0" spc="-10" smtClean="0">
                <a:latin typeface="Calibri"/>
                <a:cs typeface="Calibri"/>
              </a:rPr>
              <a:t>mail</a:t>
            </a:r>
            <a:r>
              <a:rPr lang="en-US" b="0" spc="-10" dirty="0" smtClean="0">
                <a:latin typeface="Calibri"/>
                <a:cs typeface="Calibri"/>
              </a:rPr>
              <a:t> </a:t>
            </a:r>
            <a:r>
              <a:rPr b="0" spc="-10" smtClean="0">
                <a:latin typeface="Calibri"/>
                <a:cs typeface="Calibri"/>
              </a:rPr>
              <a:t>:</a:t>
            </a:r>
            <a:r>
              <a:rPr lang="en-US" b="0" spc="-10" dirty="0" smtClean="0">
                <a:latin typeface="Calibri"/>
                <a:cs typeface="Calibri"/>
              </a:rPr>
              <a:t> </a:t>
            </a:r>
            <a:r>
              <a:rPr lang="en-US" b="0" spc="-10" dirty="0" smtClean="0">
                <a:latin typeface="Calibri"/>
                <a:cs typeface="Calibri"/>
              </a:rPr>
              <a:t>admin</a:t>
            </a:r>
            <a:r>
              <a:rPr lang="en-US" b="0" spc="-10" dirty="0" smtClean="0"/>
              <a:t>@aeroheatandcoolsolutions.in</a:t>
            </a:r>
            <a:endParaRPr lang="en-US" b="0" spc="-10" dirty="0" smtClean="0">
              <a:latin typeface="Calibri"/>
              <a:cs typeface="Calibri"/>
            </a:endParaRPr>
          </a:p>
          <a:p>
            <a:pPr marL="8836660" marR="5080" indent="-1734820">
              <a:lnSpc>
                <a:spcPct val="186400"/>
              </a:lnSpc>
              <a:spcBef>
                <a:spcPts val="105"/>
              </a:spcBef>
            </a:pPr>
            <a:r>
              <a:rPr lang="en-US" b="0" spc="-20" dirty="0" smtClean="0">
                <a:latin typeface="Calibri"/>
                <a:cs typeface="Calibri"/>
                <a:hlinkClick r:id="rId2"/>
              </a:rPr>
              <a:t>  </a:t>
            </a:r>
            <a:r>
              <a:rPr b="0" spc="-20" smtClean="0">
                <a:latin typeface="Calibri"/>
                <a:cs typeface="Calibri"/>
                <a:hlinkClick r:id="rId2"/>
              </a:rPr>
              <a:t>www</a:t>
            </a:r>
            <a:r>
              <a:rPr b="0" spc="-20" smtClean="0">
                <a:latin typeface="Calibri"/>
                <a:cs typeface="Calibri"/>
                <a:hlinkClick r:id="rId2"/>
              </a:rPr>
              <a:t>.</a:t>
            </a:r>
            <a:r>
              <a:rPr lang="en-US" b="0" spc="-10" dirty="0" smtClean="0"/>
              <a:t> </a:t>
            </a:r>
            <a:r>
              <a:rPr lang="en-US" b="0" spc="-10" dirty="0" err="1" smtClean="0"/>
              <a:t>aeroheatandcoolsolutions.in</a:t>
            </a:r>
            <a:endParaRPr b="0" spc="-20" dirty="0">
              <a:latin typeface="Calibri"/>
              <a:cs typeface="Calibri"/>
              <a:hlinkClick r:id="rId2"/>
            </a:endParaRPr>
          </a:p>
        </p:txBody>
      </p:sp>
      <p:pic>
        <p:nvPicPr>
          <p:cNvPr id="4" name="object 4"/>
          <p:cNvPicPr/>
          <p:nvPr/>
        </p:nvPicPr>
        <p:blipFill>
          <a:blip r:embed="rId3" cstate="print"/>
          <a:stretch>
            <a:fillRect/>
          </a:stretch>
        </p:blipFill>
        <p:spPr>
          <a:xfrm>
            <a:off x="10526268" y="748283"/>
            <a:ext cx="3278124" cy="649223"/>
          </a:xfrm>
          <a:prstGeom prst="rect">
            <a:avLst/>
          </a:prstGeom>
        </p:spPr>
      </p:pic>
      <p:sp>
        <p:nvSpPr>
          <p:cNvPr id="5" name="object 5"/>
          <p:cNvSpPr txBox="1">
            <a:spLocks noGrp="1"/>
          </p:cNvSpPr>
          <p:nvPr>
            <p:ph type="title"/>
          </p:nvPr>
        </p:nvSpPr>
        <p:spPr>
          <a:xfrm>
            <a:off x="10638281" y="764539"/>
            <a:ext cx="2770505" cy="513715"/>
          </a:xfrm>
          <a:prstGeom prst="rect">
            <a:avLst/>
          </a:prstGeom>
        </p:spPr>
        <p:txBody>
          <a:bodyPr vert="horz" wrap="square" lIns="0" tIns="12700" rIns="0" bIns="0" rtlCol="0">
            <a:spAutoFit/>
          </a:bodyPr>
          <a:lstStyle/>
          <a:p>
            <a:pPr marL="12700">
              <a:lnSpc>
                <a:spcPct val="100000"/>
              </a:lnSpc>
              <a:spcBef>
                <a:spcPts val="100"/>
              </a:spcBef>
            </a:pPr>
            <a:r>
              <a:rPr sz="3200" spc="-5" smtClean="0"/>
              <a:t>Mo:</a:t>
            </a:r>
            <a:r>
              <a:rPr lang="en-US" sz="3200" spc="-5" dirty="0" smtClean="0"/>
              <a:t>8375844698</a:t>
            </a:r>
            <a:endParaRPr sz="3200"/>
          </a:p>
        </p:txBody>
      </p:sp>
      <p:pic>
        <p:nvPicPr>
          <p:cNvPr id="8" name="Picture 7" descr="WhatsApp Image 2024-02-10 at 13.17.47.jpeg"/>
          <p:cNvPicPr>
            <a:picLocks noChangeAspect="1"/>
          </p:cNvPicPr>
          <p:nvPr/>
        </p:nvPicPr>
        <p:blipFill>
          <a:blip r:embed="rId4"/>
          <a:stretch>
            <a:fillRect/>
          </a:stretch>
        </p:blipFill>
        <p:spPr>
          <a:xfrm>
            <a:off x="1" y="0"/>
            <a:ext cx="6819900" cy="10807700"/>
          </a:xfrm>
          <a:prstGeom prst="rect">
            <a:avLst/>
          </a:prstGeom>
        </p:spPr>
        <p:style>
          <a:lnRef idx="2">
            <a:schemeClr val="accent2"/>
          </a:lnRef>
          <a:fillRef idx="1">
            <a:schemeClr val="lt1"/>
          </a:fillRef>
          <a:effectRef idx="0">
            <a:schemeClr val="accent2"/>
          </a:effectRef>
          <a:fontRef idx="minor">
            <a:schemeClr val="dk1"/>
          </a:fontRef>
        </p:style>
      </p:pic>
      <p:pic>
        <p:nvPicPr>
          <p:cNvPr id="1026" name="Picture 2" descr="C:\Users\HP\Desktop\Aero Heat\Aero Logo.jpg"/>
          <p:cNvPicPr>
            <a:picLocks noChangeAspect="1" noChangeArrowheads="1"/>
          </p:cNvPicPr>
          <p:nvPr/>
        </p:nvPicPr>
        <p:blipFill>
          <a:blip r:embed="rId5"/>
          <a:srcRect/>
          <a:stretch>
            <a:fillRect/>
          </a:stretch>
        </p:blipFill>
        <p:spPr bwMode="auto">
          <a:xfrm>
            <a:off x="7048500" y="298450"/>
            <a:ext cx="2263775" cy="18986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7886700" y="679450"/>
            <a:ext cx="6515100" cy="990600"/>
          </a:xfrm>
          <a:prstGeom prst="rect">
            <a:avLst/>
          </a:prstGeom>
        </p:spPr>
      </p:pic>
      <p:sp>
        <p:nvSpPr>
          <p:cNvPr id="4" name="object 4"/>
          <p:cNvSpPr txBox="1">
            <a:spLocks noGrp="1"/>
          </p:cNvSpPr>
          <p:nvPr>
            <p:ph type="title"/>
          </p:nvPr>
        </p:nvSpPr>
        <p:spPr>
          <a:xfrm>
            <a:off x="7962900" y="679450"/>
            <a:ext cx="6438900" cy="843821"/>
          </a:xfrm>
          <a:prstGeom prst="rect">
            <a:avLst/>
          </a:prstGeom>
        </p:spPr>
        <p:txBody>
          <a:bodyPr vert="horz" wrap="square" lIns="0" tIns="12700" rIns="0" bIns="0" rtlCol="0">
            <a:spAutoFit/>
          </a:bodyPr>
          <a:lstStyle/>
          <a:p>
            <a:pPr marL="12700" algn="ctr">
              <a:lnSpc>
                <a:spcPct val="100000"/>
              </a:lnSpc>
              <a:spcBef>
                <a:spcPts val="100"/>
              </a:spcBef>
            </a:pPr>
            <a:r>
              <a:rPr lang="en-US" dirty="0" smtClean="0"/>
              <a:t>About </a:t>
            </a:r>
            <a:r>
              <a:rPr lang="en-US" dirty="0" smtClean="0"/>
              <a:t>Aero  Heat And Cool Solutions PVT.LTD</a:t>
            </a:r>
            <a:endParaRPr spc="-30" dirty="0"/>
          </a:p>
        </p:txBody>
      </p:sp>
      <p:sp>
        <p:nvSpPr>
          <p:cNvPr id="5" name="object 5"/>
          <p:cNvSpPr txBox="1"/>
          <p:nvPr/>
        </p:nvSpPr>
        <p:spPr>
          <a:xfrm>
            <a:off x="7886700" y="1461981"/>
            <a:ext cx="6248400" cy="9345719"/>
          </a:xfrm>
          <a:prstGeom prst="rect">
            <a:avLst/>
          </a:prstGeom>
        </p:spPr>
        <p:txBody>
          <a:bodyPr vert="horz" wrap="square" lIns="0" tIns="111760" rIns="0" bIns="0" rtlCol="0">
            <a:spAutoFit/>
          </a:bodyPr>
          <a:lstStyle/>
          <a:p>
            <a:r>
              <a:rPr lang="en-US" sz="2000" dirty="0" smtClean="0">
                <a:latin typeface="Arial" pitchFamily="34" charset="0"/>
                <a:cs typeface="Arial" pitchFamily="34" charset="0"/>
              </a:rPr>
              <a:t>Since </a:t>
            </a:r>
            <a:r>
              <a:rPr lang="en-US" sz="2000" dirty="0" smtClean="0">
                <a:latin typeface="Arial" pitchFamily="34" charset="0"/>
                <a:cs typeface="Arial" pitchFamily="34" charset="0"/>
              </a:rPr>
              <a:t>2025, </a:t>
            </a:r>
            <a:r>
              <a:rPr lang="en-US" sz="2000" dirty="0" smtClean="0">
                <a:latin typeface="Arial" pitchFamily="34" charset="0"/>
                <a:cs typeface="Arial" pitchFamily="34" charset="0"/>
              </a:rPr>
              <a:t>we have provided Sale, services for installation and maintenance of  ACs either residential or commercial. we take pride in the superior service that we provide to our customers and thus we have maintained a successful company by exceeding expectations on every job we perform to ensure repeat business.</a:t>
            </a:r>
            <a:br>
              <a:rPr lang="en-US" sz="2000" dirty="0" smtClean="0">
                <a:latin typeface="Arial" pitchFamily="34" charset="0"/>
                <a:cs typeface="Arial" pitchFamily="34" charset="0"/>
              </a:rPr>
            </a:b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We are authorized dealer for Daikin brands. Our sales and service team have years of experience in this business and are able to provide fast, efficient and relevant information to handle your enquiries related to product information, pricing &amp; availability.</a:t>
            </a:r>
            <a:br>
              <a:rPr lang="en-US" sz="2000" dirty="0" smtClean="0">
                <a:latin typeface="Arial" pitchFamily="34" charset="0"/>
                <a:cs typeface="Arial" pitchFamily="34" charset="0"/>
              </a:rPr>
            </a:b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Our commitment to our clients reflects in the quality of work that we execute and the professional attitude of our staff guarantees a growing sense of trust &amp; customer satisfaction. Today, we are on the journey of contributing towards the vision of Green Environment through our services &amp; products that we offer.</a:t>
            </a:r>
          </a:p>
          <a:p>
            <a:r>
              <a:rPr lang="en-US" sz="2000" b="1" dirty="0" smtClean="0">
                <a:latin typeface="Arial" pitchFamily="34" charset="0"/>
                <a:cs typeface="Arial" pitchFamily="34" charset="0"/>
              </a:rPr>
              <a:t>OUR VISION</a:t>
            </a: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To be the most reliable, competitive &amp; customer oriented sales and service provider for residential &amp; commercial air conditioning systems.</a:t>
            </a:r>
          </a:p>
          <a:p>
            <a:r>
              <a:rPr lang="en-US" sz="2000" b="1" dirty="0" smtClean="0">
                <a:latin typeface="Arial" pitchFamily="34" charset="0"/>
                <a:cs typeface="Arial" pitchFamily="34" charset="0"/>
              </a:rPr>
              <a:t>OUR MISSION</a:t>
            </a: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Provide Competitive and effective solutions, products and services to our valuable clients. Seek growth through repeat &amp; new business by providing prompt &amp; efficient pre &amp; post-sales services.</a:t>
            </a:r>
          </a:p>
          <a:p>
            <a:pPr marL="12700">
              <a:lnSpc>
                <a:spcPct val="100000"/>
              </a:lnSpc>
              <a:spcBef>
                <a:spcPts val="880"/>
              </a:spcBef>
            </a:pPr>
            <a:endParaRPr sz="1800">
              <a:latin typeface="Calibri"/>
              <a:cs typeface="Calibri"/>
            </a:endParaRPr>
          </a:p>
        </p:txBody>
      </p:sp>
      <p:pic>
        <p:nvPicPr>
          <p:cNvPr id="8" name="Picture 7" descr="WhatsApp Image 2024-02-10 at 14.35.29.jpeg"/>
          <p:cNvPicPr>
            <a:picLocks noChangeAspect="1"/>
          </p:cNvPicPr>
          <p:nvPr/>
        </p:nvPicPr>
        <p:blipFill>
          <a:blip r:embed="rId3"/>
          <a:stretch>
            <a:fillRect/>
          </a:stretch>
        </p:blipFill>
        <p:spPr>
          <a:xfrm>
            <a:off x="0" y="0"/>
            <a:ext cx="7886700" cy="108077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715500" y="755650"/>
            <a:ext cx="3733800" cy="1736373"/>
          </a:xfrm>
          <a:prstGeom prst="rect">
            <a:avLst/>
          </a:prstGeom>
        </p:spPr>
        <p:style>
          <a:lnRef idx="1">
            <a:schemeClr val="accent4"/>
          </a:lnRef>
          <a:fillRef idx="2">
            <a:schemeClr val="accent4"/>
          </a:fillRef>
          <a:effectRef idx="1">
            <a:schemeClr val="accent4"/>
          </a:effectRef>
          <a:fontRef idx="minor">
            <a:schemeClr val="dk1"/>
          </a:fontRef>
        </p:style>
        <p:txBody>
          <a:bodyPr vert="horz" wrap="square" lIns="0" tIns="12700" rIns="0" bIns="0" rtlCol="0">
            <a:spAutoFit/>
          </a:bodyPr>
          <a:lstStyle/>
          <a:p>
            <a:pPr marL="12700" marR="5080">
              <a:lnSpc>
                <a:spcPct val="100000"/>
              </a:lnSpc>
              <a:spcBef>
                <a:spcPts val="100"/>
              </a:spcBef>
              <a:tabLst>
                <a:tab pos="805815" algn="l"/>
              </a:tabLst>
            </a:pPr>
            <a:r>
              <a:rPr sz="2800" spc="-5" smtClean="0">
                <a:solidFill>
                  <a:srgbClr val="FF0000"/>
                </a:solidFill>
                <a:latin typeface="Calibri"/>
                <a:cs typeface="Calibri"/>
              </a:rPr>
              <a:t>How</a:t>
            </a:r>
            <a:r>
              <a:rPr lang="en-US" sz="2800" spc="-5" dirty="0" smtClean="0">
                <a:solidFill>
                  <a:srgbClr val="FF0000"/>
                </a:solidFill>
              </a:rPr>
              <a:t> </a:t>
            </a:r>
            <a:r>
              <a:rPr lang="en-US" sz="2800" spc="-5" dirty="0" smtClean="0">
                <a:solidFill>
                  <a:srgbClr val="FF0000"/>
                </a:solidFill>
              </a:rPr>
              <a:t>Aero Heat and Cool Solutions </a:t>
            </a:r>
            <a:r>
              <a:rPr lang="en-US" sz="2800" spc="-5" dirty="0" err="1" smtClean="0">
                <a:solidFill>
                  <a:srgbClr val="FF0000"/>
                </a:solidFill>
              </a:rPr>
              <a:t>Pvt.Ltd</a:t>
            </a:r>
            <a:r>
              <a:rPr lang="en-US" sz="2800" spc="-5" dirty="0" smtClean="0">
                <a:solidFill>
                  <a:srgbClr val="FF0000"/>
                </a:solidFill>
              </a:rPr>
              <a:t> </a:t>
            </a:r>
            <a:r>
              <a:rPr sz="2800" spc="-15" smtClean="0">
                <a:solidFill>
                  <a:srgbClr val="FF0000"/>
                </a:solidFill>
                <a:latin typeface="Calibri"/>
                <a:cs typeface="Calibri"/>
              </a:rPr>
              <a:t>Projects </a:t>
            </a:r>
            <a:r>
              <a:rPr sz="2800" spc="-595" smtClean="0">
                <a:solidFill>
                  <a:srgbClr val="FF0000"/>
                </a:solidFill>
                <a:latin typeface="Calibri"/>
                <a:cs typeface="Calibri"/>
              </a:rPr>
              <a:t> </a:t>
            </a:r>
            <a:r>
              <a:rPr sz="2800" spc="-10" dirty="0">
                <a:solidFill>
                  <a:srgbClr val="FF0000"/>
                </a:solidFill>
                <a:latin typeface="Calibri"/>
                <a:cs typeface="Calibri"/>
              </a:rPr>
              <a:t>can</a:t>
            </a:r>
            <a:r>
              <a:rPr sz="2800" spc="-25" dirty="0">
                <a:solidFill>
                  <a:srgbClr val="FF0000"/>
                </a:solidFill>
                <a:latin typeface="Calibri"/>
                <a:cs typeface="Calibri"/>
              </a:rPr>
              <a:t> </a:t>
            </a:r>
            <a:r>
              <a:rPr sz="2800" spc="-5" dirty="0">
                <a:solidFill>
                  <a:srgbClr val="FF0000"/>
                </a:solidFill>
                <a:latin typeface="Calibri"/>
                <a:cs typeface="Calibri"/>
              </a:rPr>
              <a:t>help</a:t>
            </a:r>
            <a:r>
              <a:rPr sz="2800" spc="-25" dirty="0">
                <a:solidFill>
                  <a:srgbClr val="FF0000"/>
                </a:solidFill>
                <a:latin typeface="Calibri"/>
                <a:cs typeface="Calibri"/>
              </a:rPr>
              <a:t> </a:t>
            </a:r>
            <a:r>
              <a:rPr sz="2800" spc="-15">
                <a:solidFill>
                  <a:srgbClr val="FF0000"/>
                </a:solidFill>
                <a:latin typeface="Calibri"/>
                <a:cs typeface="Calibri"/>
              </a:rPr>
              <a:t>your </a:t>
            </a:r>
            <a:r>
              <a:rPr sz="2800" spc="-5" smtClean="0">
                <a:solidFill>
                  <a:srgbClr val="FF0000"/>
                </a:solidFill>
                <a:latin typeface="Calibri"/>
                <a:cs typeface="Calibri"/>
              </a:rPr>
              <a:t>build</a:t>
            </a:r>
            <a:r>
              <a:rPr lang="en-US" sz="2800" spc="-5" dirty="0" smtClean="0">
                <a:solidFill>
                  <a:srgbClr val="FF0000"/>
                </a:solidFill>
                <a:latin typeface="Calibri"/>
                <a:cs typeface="Calibri"/>
              </a:rPr>
              <a:t> :-</a:t>
            </a:r>
            <a:endParaRPr sz="2800" spc="-5" dirty="0">
              <a:solidFill>
                <a:srgbClr val="FF0000"/>
              </a:solidFill>
              <a:latin typeface="Calibri"/>
              <a:cs typeface="Calibri"/>
            </a:endParaRPr>
          </a:p>
        </p:txBody>
      </p:sp>
      <p:sp>
        <p:nvSpPr>
          <p:cNvPr id="3" name="object 3"/>
          <p:cNvSpPr txBox="1"/>
          <p:nvPr/>
        </p:nvSpPr>
        <p:spPr>
          <a:xfrm>
            <a:off x="9639300" y="2584450"/>
            <a:ext cx="4216400" cy="7398820"/>
          </a:xfrm>
          <a:prstGeom prst="rect">
            <a:avLst/>
          </a:prstGeom>
        </p:spPr>
        <p:txBody>
          <a:bodyPr vert="horz" wrap="square" lIns="0" tIns="12065" rIns="0" bIns="0" rtlCol="0">
            <a:spAutoFit/>
          </a:bodyPr>
          <a:lstStyle/>
          <a:p>
            <a:pPr marL="155575" marR="5080">
              <a:lnSpc>
                <a:spcPct val="100000"/>
              </a:lnSpc>
              <a:spcBef>
                <a:spcPts val="95"/>
              </a:spcBef>
            </a:pPr>
            <a:r>
              <a:rPr sz="2200" spc="-10" dirty="0">
                <a:latin typeface="Calibri"/>
                <a:cs typeface="Calibri"/>
              </a:rPr>
              <a:t>Just </a:t>
            </a:r>
            <a:r>
              <a:rPr sz="2200" spc="-5" dirty="0">
                <a:latin typeface="Calibri"/>
                <a:cs typeface="Calibri"/>
              </a:rPr>
              <a:t>ask </a:t>
            </a:r>
            <a:r>
              <a:rPr sz="2200" spc="-10" dirty="0">
                <a:latin typeface="Calibri"/>
                <a:cs typeface="Calibri"/>
              </a:rPr>
              <a:t>our</a:t>
            </a:r>
            <a:r>
              <a:rPr sz="2200" spc="-5" dirty="0">
                <a:latin typeface="Calibri"/>
                <a:cs typeface="Calibri"/>
              </a:rPr>
              <a:t> </a:t>
            </a:r>
            <a:r>
              <a:rPr sz="2200" spc="-10" dirty="0">
                <a:latin typeface="Calibri"/>
                <a:cs typeface="Calibri"/>
              </a:rPr>
              <a:t>clients</a:t>
            </a:r>
            <a:r>
              <a:rPr sz="2200" spc="15" dirty="0">
                <a:latin typeface="Calibri"/>
                <a:cs typeface="Calibri"/>
              </a:rPr>
              <a:t> </a:t>
            </a:r>
            <a:r>
              <a:rPr sz="2200" spc="-5" dirty="0">
                <a:latin typeface="Calibri"/>
                <a:cs typeface="Calibri"/>
              </a:rPr>
              <a:t>and</a:t>
            </a:r>
            <a:r>
              <a:rPr sz="2200" spc="-15" dirty="0">
                <a:latin typeface="Calibri"/>
                <a:cs typeface="Calibri"/>
              </a:rPr>
              <a:t> </a:t>
            </a:r>
            <a:r>
              <a:rPr sz="2200" spc="-10" dirty="0">
                <a:latin typeface="Calibri"/>
                <a:cs typeface="Calibri"/>
              </a:rPr>
              <a:t>they</a:t>
            </a:r>
            <a:r>
              <a:rPr sz="2200" spc="15" dirty="0">
                <a:latin typeface="Calibri"/>
                <a:cs typeface="Calibri"/>
              </a:rPr>
              <a:t> </a:t>
            </a:r>
            <a:r>
              <a:rPr sz="2200" spc="-5" dirty="0">
                <a:latin typeface="Calibri"/>
                <a:cs typeface="Calibri"/>
              </a:rPr>
              <a:t>will </a:t>
            </a:r>
            <a:r>
              <a:rPr sz="2200" spc="-10" dirty="0">
                <a:latin typeface="Calibri"/>
                <a:cs typeface="Calibri"/>
              </a:rPr>
              <a:t>tell </a:t>
            </a:r>
            <a:r>
              <a:rPr sz="2200" spc="-480" dirty="0">
                <a:latin typeface="Calibri"/>
                <a:cs typeface="Calibri"/>
              </a:rPr>
              <a:t> </a:t>
            </a:r>
            <a:r>
              <a:rPr sz="2200" spc="-15" dirty="0">
                <a:latin typeface="Calibri"/>
                <a:cs typeface="Calibri"/>
              </a:rPr>
              <a:t>you</a:t>
            </a:r>
            <a:r>
              <a:rPr sz="2200" spc="-5" dirty="0">
                <a:latin typeface="Calibri"/>
                <a:cs typeface="Calibri"/>
              </a:rPr>
              <a:t> </a:t>
            </a:r>
            <a:r>
              <a:rPr sz="2200" spc="-10" dirty="0">
                <a:latin typeface="Calibri"/>
                <a:cs typeface="Calibri"/>
              </a:rPr>
              <a:t>that </a:t>
            </a:r>
            <a:r>
              <a:rPr sz="2200" spc="-5" dirty="0">
                <a:latin typeface="Calibri"/>
                <a:cs typeface="Calibri"/>
              </a:rPr>
              <a:t>our</a:t>
            </a:r>
            <a:r>
              <a:rPr sz="2200" spc="-10" dirty="0">
                <a:latin typeface="Calibri"/>
                <a:cs typeface="Calibri"/>
              </a:rPr>
              <a:t> expertise</a:t>
            </a:r>
            <a:r>
              <a:rPr sz="2200" spc="15" dirty="0">
                <a:latin typeface="Calibri"/>
                <a:cs typeface="Calibri"/>
              </a:rPr>
              <a:t> </a:t>
            </a:r>
            <a:r>
              <a:rPr sz="2200" spc="-5">
                <a:latin typeface="Calibri"/>
                <a:cs typeface="Calibri"/>
              </a:rPr>
              <a:t>in</a:t>
            </a:r>
            <a:r>
              <a:rPr sz="2200">
                <a:latin typeface="Calibri"/>
                <a:cs typeface="Calibri"/>
              </a:rPr>
              <a:t> </a:t>
            </a:r>
            <a:r>
              <a:rPr sz="2200" spc="-10" smtClean="0">
                <a:latin typeface="Calibri"/>
                <a:cs typeface="Calibri"/>
              </a:rPr>
              <a:t> </a:t>
            </a:r>
            <a:r>
              <a:rPr sz="2200" spc="-35" dirty="0">
                <a:latin typeface="Calibri"/>
                <a:cs typeface="Calibri"/>
              </a:rPr>
              <a:t>HVAC</a:t>
            </a:r>
            <a:r>
              <a:rPr sz="2200" spc="5" dirty="0">
                <a:latin typeface="Calibri"/>
                <a:cs typeface="Calibri"/>
              </a:rPr>
              <a:t> </a:t>
            </a:r>
            <a:r>
              <a:rPr sz="2200" spc="-10" dirty="0">
                <a:latin typeface="Calibri"/>
                <a:cs typeface="Calibri"/>
              </a:rPr>
              <a:t>installation</a:t>
            </a:r>
            <a:r>
              <a:rPr sz="2200" spc="-25" dirty="0">
                <a:latin typeface="Calibri"/>
                <a:cs typeface="Calibri"/>
              </a:rPr>
              <a:t> </a:t>
            </a:r>
            <a:r>
              <a:rPr sz="2200" spc="-5">
                <a:latin typeface="Calibri"/>
                <a:cs typeface="Calibri"/>
              </a:rPr>
              <a:t>and</a:t>
            </a:r>
            <a:r>
              <a:rPr sz="2200">
                <a:latin typeface="Calibri"/>
                <a:cs typeface="Calibri"/>
              </a:rPr>
              <a:t> </a:t>
            </a:r>
            <a:r>
              <a:rPr lang="en-US" sz="2200" spc="-10" dirty="0" smtClean="0">
                <a:latin typeface="Calibri"/>
                <a:cs typeface="Calibri"/>
              </a:rPr>
              <a:t>copper</a:t>
            </a:r>
            <a:r>
              <a:rPr sz="2200" spc="5" smtClean="0">
                <a:latin typeface="Calibri"/>
                <a:cs typeface="Calibri"/>
              </a:rPr>
              <a:t> </a:t>
            </a:r>
            <a:r>
              <a:rPr sz="2200" spc="-10" dirty="0">
                <a:latin typeface="Calibri"/>
                <a:cs typeface="Calibri"/>
              </a:rPr>
              <a:t>pipe</a:t>
            </a:r>
            <a:r>
              <a:rPr sz="2200" spc="-15" dirty="0">
                <a:latin typeface="Calibri"/>
                <a:cs typeface="Calibri"/>
              </a:rPr>
              <a:t> </a:t>
            </a:r>
            <a:r>
              <a:rPr sz="2200" spc="-10" dirty="0">
                <a:latin typeface="Calibri"/>
                <a:cs typeface="Calibri"/>
              </a:rPr>
              <a:t>installation</a:t>
            </a:r>
            <a:r>
              <a:rPr sz="2200" spc="5" dirty="0">
                <a:latin typeface="Calibri"/>
                <a:cs typeface="Calibri"/>
              </a:rPr>
              <a:t> </a:t>
            </a:r>
            <a:r>
              <a:rPr sz="2200" spc="-5" dirty="0">
                <a:latin typeface="Calibri"/>
                <a:cs typeface="Calibri"/>
              </a:rPr>
              <a:t>is</a:t>
            </a:r>
            <a:r>
              <a:rPr sz="2200" dirty="0">
                <a:latin typeface="Calibri"/>
                <a:cs typeface="Calibri"/>
              </a:rPr>
              <a:t> </a:t>
            </a:r>
            <a:r>
              <a:rPr sz="2200" spc="-5" dirty="0">
                <a:latin typeface="Calibri"/>
                <a:cs typeface="Calibri"/>
              </a:rPr>
              <a:t>the </a:t>
            </a:r>
            <a:r>
              <a:rPr sz="2200" spc="-15" dirty="0">
                <a:latin typeface="Calibri"/>
                <a:cs typeface="Calibri"/>
              </a:rPr>
              <a:t>best </a:t>
            </a:r>
            <a:r>
              <a:rPr sz="2200" spc="-484" dirty="0">
                <a:latin typeface="Calibri"/>
                <a:cs typeface="Calibri"/>
              </a:rPr>
              <a:t> </a:t>
            </a:r>
            <a:r>
              <a:rPr sz="2200" spc="-5" dirty="0">
                <a:latin typeface="Calibri"/>
                <a:cs typeface="Calibri"/>
              </a:rPr>
              <a:t>the</a:t>
            </a:r>
            <a:r>
              <a:rPr sz="2200" dirty="0">
                <a:latin typeface="Calibri"/>
                <a:cs typeface="Calibri"/>
              </a:rPr>
              <a:t> </a:t>
            </a:r>
            <a:r>
              <a:rPr sz="2200" spc="-5" dirty="0">
                <a:latin typeface="Calibri"/>
                <a:cs typeface="Calibri"/>
              </a:rPr>
              <a:t>industry</a:t>
            </a:r>
            <a:r>
              <a:rPr sz="2200" spc="-20" dirty="0">
                <a:latin typeface="Calibri"/>
                <a:cs typeface="Calibri"/>
              </a:rPr>
              <a:t> </a:t>
            </a:r>
            <a:r>
              <a:rPr sz="2200" spc="-15" dirty="0">
                <a:latin typeface="Calibri"/>
                <a:cs typeface="Calibri"/>
              </a:rPr>
              <a:t>can</a:t>
            </a:r>
            <a:r>
              <a:rPr sz="2200" dirty="0">
                <a:latin typeface="Calibri"/>
                <a:cs typeface="Calibri"/>
              </a:rPr>
              <a:t> </a:t>
            </a:r>
            <a:r>
              <a:rPr sz="2200" spc="-55" dirty="0">
                <a:latin typeface="Calibri"/>
                <a:cs typeface="Calibri"/>
              </a:rPr>
              <a:t>offer.</a:t>
            </a:r>
            <a:r>
              <a:rPr sz="2200" spc="-10" dirty="0">
                <a:latin typeface="Calibri"/>
                <a:cs typeface="Calibri"/>
              </a:rPr>
              <a:t> There</a:t>
            </a:r>
            <a:r>
              <a:rPr sz="2200" spc="10" dirty="0">
                <a:latin typeface="Calibri"/>
                <a:cs typeface="Calibri"/>
              </a:rPr>
              <a:t> </a:t>
            </a:r>
            <a:r>
              <a:rPr sz="2200" spc="-10" dirty="0">
                <a:latin typeface="Calibri"/>
                <a:cs typeface="Calibri"/>
              </a:rPr>
              <a:t>are no </a:t>
            </a:r>
            <a:r>
              <a:rPr sz="2200" spc="-5" dirty="0">
                <a:latin typeface="Calibri"/>
                <a:cs typeface="Calibri"/>
              </a:rPr>
              <a:t> </a:t>
            </a:r>
            <a:r>
              <a:rPr sz="2200" spc="-15" dirty="0">
                <a:latin typeface="Calibri"/>
                <a:cs typeface="Calibri"/>
              </a:rPr>
              <a:t>two</a:t>
            </a:r>
            <a:r>
              <a:rPr sz="2200" spc="15" dirty="0">
                <a:latin typeface="Calibri"/>
                <a:cs typeface="Calibri"/>
              </a:rPr>
              <a:t> </a:t>
            </a:r>
            <a:r>
              <a:rPr sz="2200" spc="-15" dirty="0">
                <a:latin typeface="Calibri"/>
                <a:cs typeface="Calibri"/>
              </a:rPr>
              <a:t>projects</a:t>
            </a:r>
            <a:r>
              <a:rPr sz="2200" spc="-5" dirty="0">
                <a:latin typeface="Calibri"/>
                <a:cs typeface="Calibri"/>
              </a:rPr>
              <a:t> the</a:t>
            </a:r>
            <a:r>
              <a:rPr sz="2200" spc="10" dirty="0">
                <a:latin typeface="Calibri"/>
                <a:cs typeface="Calibri"/>
              </a:rPr>
              <a:t> </a:t>
            </a:r>
            <a:r>
              <a:rPr sz="2200" spc="-5" dirty="0">
                <a:latin typeface="Calibri"/>
                <a:cs typeface="Calibri"/>
              </a:rPr>
              <a:t>same, </a:t>
            </a:r>
            <a:r>
              <a:rPr sz="2200" spc="-20" dirty="0">
                <a:latin typeface="Calibri"/>
                <a:cs typeface="Calibri"/>
              </a:rPr>
              <a:t>that’s</a:t>
            </a:r>
            <a:r>
              <a:rPr sz="2200" spc="5" dirty="0">
                <a:latin typeface="Calibri"/>
                <a:cs typeface="Calibri"/>
              </a:rPr>
              <a:t> </a:t>
            </a:r>
            <a:r>
              <a:rPr sz="2200" spc="-15" dirty="0">
                <a:latin typeface="Calibri"/>
                <a:cs typeface="Calibri"/>
              </a:rPr>
              <a:t>why </a:t>
            </a:r>
            <a:r>
              <a:rPr sz="2200" spc="-10" dirty="0">
                <a:latin typeface="Calibri"/>
                <a:cs typeface="Calibri"/>
              </a:rPr>
              <a:t> </a:t>
            </a:r>
            <a:r>
              <a:rPr sz="2200" spc="-5" dirty="0">
                <a:latin typeface="Calibri"/>
                <a:cs typeface="Calibri"/>
              </a:rPr>
              <a:t>all of our </a:t>
            </a:r>
            <a:r>
              <a:rPr sz="2200" spc="-10" dirty="0">
                <a:latin typeface="Calibri"/>
                <a:cs typeface="Calibri"/>
              </a:rPr>
              <a:t>installations are </a:t>
            </a:r>
            <a:r>
              <a:rPr sz="2200" spc="-15" dirty="0">
                <a:latin typeface="Calibri"/>
                <a:cs typeface="Calibri"/>
              </a:rPr>
              <a:t>bespoke </a:t>
            </a:r>
            <a:r>
              <a:rPr sz="2200" spc="-10" dirty="0">
                <a:latin typeface="Calibri"/>
                <a:cs typeface="Calibri"/>
              </a:rPr>
              <a:t> </a:t>
            </a:r>
            <a:r>
              <a:rPr sz="2200" spc="-20" dirty="0">
                <a:latin typeface="Calibri"/>
                <a:cs typeface="Calibri"/>
              </a:rPr>
              <a:t>to</a:t>
            </a:r>
            <a:r>
              <a:rPr sz="2200" spc="-5" dirty="0">
                <a:latin typeface="Calibri"/>
                <a:cs typeface="Calibri"/>
              </a:rPr>
              <a:t> </a:t>
            </a:r>
            <a:r>
              <a:rPr sz="2200" spc="-10" dirty="0">
                <a:latin typeface="Calibri"/>
                <a:cs typeface="Calibri"/>
              </a:rPr>
              <a:t>compliment</a:t>
            </a:r>
            <a:r>
              <a:rPr sz="2200" spc="20" dirty="0">
                <a:latin typeface="Calibri"/>
                <a:cs typeface="Calibri"/>
              </a:rPr>
              <a:t> </a:t>
            </a:r>
            <a:r>
              <a:rPr sz="2200" spc="-5" dirty="0">
                <a:latin typeface="Calibri"/>
                <a:cs typeface="Calibri"/>
              </a:rPr>
              <a:t>the</a:t>
            </a:r>
            <a:r>
              <a:rPr sz="2200" spc="5" dirty="0">
                <a:latin typeface="Calibri"/>
                <a:cs typeface="Calibri"/>
              </a:rPr>
              <a:t> </a:t>
            </a:r>
            <a:r>
              <a:rPr sz="2200" spc="-10" dirty="0">
                <a:latin typeface="Calibri"/>
                <a:cs typeface="Calibri"/>
              </a:rPr>
              <a:t>interior design </a:t>
            </a:r>
            <a:r>
              <a:rPr sz="2200" spc="-5" dirty="0">
                <a:latin typeface="Calibri"/>
                <a:cs typeface="Calibri"/>
              </a:rPr>
              <a:t> and </a:t>
            </a:r>
            <a:r>
              <a:rPr sz="2200" spc="-15" dirty="0">
                <a:latin typeface="Calibri"/>
                <a:cs typeface="Calibri"/>
              </a:rPr>
              <a:t>practical </a:t>
            </a:r>
            <a:r>
              <a:rPr sz="2200" spc="-10" dirty="0">
                <a:latin typeface="Calibri"/>
                <a:cs typeface="Calibri"/>
              </a:rPr>
              <a:t>requirements needed </a:t>
            </a:r>
            <a:r>
              <a:rPr sz="2200" spc="-5" dirty="0">
                <a:latin typeface="Calibri"/>
                <a:cs typeface="Calibri"/>
              </a:rPr>
              <a:t> </a:t>
            </a:r>
            <a:r>
              <a:rPr sz="2200" spc="-20" dirty="0">
                <a:latin typeface="Calibri"/>
                <a:cs typeface="Calibri"/>
              </a:rPr>
              <a:t>to</a:t>
            </a:r>
            <a:r>
              <a:rPr sz="2200" dirty="0">
                <a:latin typeface="Calibri"/>
                <a:cs typeface="Calibri"/>
              </a:rPr>
              <a:t> </a:t>
            </a:r>
            <a:r>
              <a:rPr sz="2200" spc="-5" dirty="0">
                <a:latin typeface="Calibri"/>
                <a:cs typeface="Calibri"/>
              </a:rPr>
              <a:t>run</a:t>
            </a:r>
            <a:r>
              <a:rPr sz="2200" dirty="0">
                <a:latin typeface="Calibri"/>
                <a:cs typeface="Calibri"/>
              </a:rPr>
              <a:t> </a:t>
            </a:r>
            <a:r>
              <a:rPr sz="2200" spc="-15" dirty="0">
                <a:latin typeface="Calibri"/>
                <a:cs typeface="Calibri"/>
              </a:rPr>
              <a:t>your</a:t>
            </a:r>
            <a:r>
              <a:rPr sz="2200" spc="-5" dirty="0">
                <a:latin typeface="Calibri"/>
                <a:cs typeface="Calibri"/>
              </a:rPr>
              <a:t> </a:t>
            </a:r>
            <a:r>
              <a:rPr sz="2200" spc="-10" dirty="0">
                <a:latin typeface="Calibri"/>
                <a:cs typeface="Calibri"/>
              </a:rPr>
              <a:t>business.</a:t>
            </a:r>
            <a:endParaRPr sz="2200">
              <a:latin typeface="Calibri"/>
              <a:cs typeface="Calibri"/>
            </a:endParaRPr>
          </a:p>
          <a:p>
            <a:pPr marL="12700" marR="131445">
              <a:lnSpc>
                <a:spcPct val="100000"/>
              </a:lnSpc>
              <a:spcBef>
                <a:spcPts val="1780"/>
              </a:spcBef>
              <a:tabLst>
                <a:tab pos="798195" algn="l"/>
                <a:tab pos="3161030" algn="l"/>
              </a:tabLst>
            </a:pPr>
            <a:r>
              <a:rPr lang="en-US" sz="2700" spc="-30" dirty="0" smtClean="0">
                <a:latin typeface="Calibri"/>
                <a:cs typeface="Calibri"/>
              </a:rPr>
              <a:t>Aero Heat And Cool Solutions PVT.LTD </a:t>
            </a:r>
            <a:r>
              <a:rPr sz="2700" spc="-5" smtClean="0">
                <a:latin typeface="Calibri"/>
                <a:cs typeface="Calibri"/>
              </a:rPr>
              <a:t>has </a:t>
            </a:r>
            <a:r>
              <a:rPr sz="2700" dirty="0">
                <a:latin typeface="Calibri"/>
                <a:cs typeface="Calibri"/>
              </a:rPr>
              <a:t>a solution </a:t>
            </a:r>
            <a:r>
              <a:rPr sz="2700" spc="-25" dirty="0">
                <a:latin typeface="Calibri"/>
                <a:cs typeface="Calibri"/>
              </a:rPr>
              <a:t>for </a:t>
            </a:r>
            <a:r>
              <a:rPr sz="2700">
                <a:latin typeface="Calibri"/>
                <a:cs typeface="Calibri"/>
              </a:rPr>
              <a:t>all </a:t>
            </a:r>
            <a:r>
              <a:rPr sz="2700" spc="-600">
                <a:latin typeface="Calibri"/>
                <a:cs typeface="Calibri"/>
              </a:rPr>
              <a:t> </a:t>
            </a:r>
            <a:r>
              <a:rPr sz="2700" spc="-15" smtClean="0">
                <a:latin typeface="Calibri"/>
                <a:cs typeface="Calibri"/>
              </a:rPr>
              <a:t>your</a:t>
            </a:r>
            <a:r>
              <a:rPr lang="en-US" sz="2700" spc="-15" dirty="0" smtClean="0">
                <a:latin typeface="Calibri"/>
                <a:cs typeface="Calibri"/>
              </a:rPr>
              <a:t>  </a:t>
            </a:r>
            <a:r>
              <a:rPr sz="2700" smtClean="0">
                <a:latin typeface="Calibri"/>
                <a:cs typeface="Calibri"/>
              </a:rPr>
              <a:t>Air</a:t>
            </a:r>
            <a:r>
              <a:rPr sz="2700" spc="20" smtClean="0">
                <a:latin typeface="Calibri"/>
                <a:cs typeface="Calibri"/>
              </a:rPr>
              <a:t> </a:t>
            </a:r>
            <a:r>
              <a:rPr sz="2700" spc="-10" smtClean="0">
                <a:latin typeface="Calibri"/>
                <a:cs typeface="Calibri"/>
              </a:rPr>
              <a:t>conditionin</a:t>
            </a:r>
            <a:r>
              <a:rPr lang="en-US" sz="2700" spc="-10" dirty="0" smtClean="0">
                <a:latin typeface="Calibri"/>
                <a:cs typeface="Calibri"/>
              </a:rPr>
              <a:t>g </a:t>
            </a:r>
            <a:r>
              <a:rPr sz="2700" smtClean="0">
                <a:latin typeface="Calibri"/>
                <a:cs typeface="Calibri"/>
              </a:rPr>
              <a:t>and</a:t>
            </a:r>
            <a:r>
              <a:rPr lang="en-US" sz="2700" dirty="0" smtClean="0">
                <a:latin typeface="Calibri"/>
                <a:cs typeface="Calibri"/>
              </a:rPr>
              <a:t> ventilation</a:t>
            </a:r>
            <a:r>
              <a:rPr sz="2700" smtClean="0">
                <a:latin typeface="Calibri"/>
                <a:cs typeface="Calibri"/>
              </a:rPr>
              <a:t> </a:t>
            </a:r>
            <a:r>
              <a:rPr sz="2700" spc="-5" smtClean="0">
                <a:latin typeface="Calibri"/>
                <a:cs typeface="Calibri"/>
              </a:rPr>
              <a:t> </a:t>
            </a:r>
            <a:r>
              <a:rPr sz="2700" spc="-10" dirty="0">
                <a:latin typeface="Calibri"/>
                <a:cs typeface="Calibri"/>
              </a:rPr>
              <a:t>requirements, </a:t>
            </a:r>
            <a:r>
              <a:rPr sz="2700" spc="-5" dirty="0">
                <a:latin typeface="Calibri"/>
                <a:cs typeface="Calibri"/>
              </a:rPr>
              <a:t> </a:t>
            </a:r>
            <a:r>
              <a:rPr sz="2700" spc="-5">
                <a:latin typeface="Calibri"/>
                <a:cs typeface="Calibri"/>
              </a:rPr>
              <a:t>delivering</a:t>
            </a:r>
            <a:r>
              <a:rPr sz="2700" spc="-5" smtClean="0">
                <a:latin typeface="Calibri"/>
                <a:cs typeface="Calibri"/>
              </a:rPr>
              <a:t>:</a:t>
            </a:r>
            <a:endParaRPr sz="2200">
              <a:latin typeface="Calibri"/>
              <a:cs typeface="Calibri"/>
            </a:endParaRPr>
          </a:p>
          <a:p>
            <a:pPr marL="213995" indent="-201930">
              <a:lnSpc>
                <a:spcPct val="100000"/>
              </a:lnSpc>
              <a:spcBef>
                <a:spcPts val="5"/>
              </a:spcBef>
              <a:buChar char="•"/>
              <a:tabLst>
                <a:tab pos="214629" algn="l"/>
              </a:tabLst>
            </a:pPr>
            <a:r>
              <a:rPr lang="en-US" sz="2200" spc="-10" dirty="0" smtClean="0">
                <a:latin typeface="Calibri"/>
                <a:cs typeface="Calibri"/>
              </a:rPr>
              <a:t>HVAC </a:t>
            </a:r>
            <a:r>
              <a:rPr sz="2200" spc="-10" smtClean="0">
                <a:latin typeface="Calibri"/>
                <a:cs typeface="Calibri"/>
              </a:rPr>
              <a:t>design</a:t>
            </a:r>
            <a:r>
              <a:rPr sz="2200" smtClean="0">
                <a:latin typeface="Calibri"/>
                <a:cs typeface="Calibri"/>
              </a:rPr>
              <a:t> </a:t>
            </a:r>
            <a:r>
              <a:rPr sz="2200" spc="-5" dirty="0">
                <a:latin typeface="Calibri"/>
                <a:cs typeface="Calibri"/>
              </a:rPr>
              <a:t>and</a:t>
            </a:r>
            <a:r>
              <a:rPr sz="2200" spc="-25" dirty="0">
                <a:latin typeface="Calibri"/>
                <a:cs typeface="Calibri"/>
              </a:rPr>
              <a:t> </a:t>
            </a:r>
            <a:r>
              <a:rPr sz="2200" spc="-10" dirty="0">
                <a:latin typeface="Calibri"/>
                <a:cs typeface="Calibri"/>
              </a:rPr>
              <a:t>installation</a:t>
            </a:r>
            <a:endParaRPr sz="2200">
              <a:latin typeface="Calibri"/>
              <a:cs typeface="Calibri"/>
            </a:endParaRPr>
          </a:p>
          <a:p>
            <a:pPr marL="12700" marR="309880" lvl="1" indent="63500">
              <a:lnSpc>
                <a:spcPct val="100000"/>
              </a:lnSpc>
              <a:buChar char="•"/>
              <a:tabLst>
                <a:tab pos="278765" algn="l"/>
              </a:tabLst>
            </a:pPr>
            <a:r>
              <a:rPr sz="2200" spc="-10" dirty="0">
                <a:latin typeface="Calibri"/>
                <a:cs typeface="Calibri"/>
              </a:rPr>
              <a:t>Air-conditioning installation </a:t>
            </a:r>
            <a:r>
              <a:rPr sz="2200" spc="-5" dirty="0">
                <a:latin typeface="Calibri"/>
                <a:cs typeface="Calibri"/>
              </a:rPr>
              <a:t>and </a:t>
            </a:r>
            <a:r>
              <a:rPr sz="2200" spc="-484" dirty="0">
                <a:latin typeface="Calibri"/>
                <a:cs typeface="Calibri"/>
              </a:rPr>
              <a:t> </a:t>
            </a:r>
            <a:r>
              <a:rPr sz="2200" spc="-10" dirty="0">
                <a:latin typeface="Calibri"/>
                <a:cs typeface="Calibri"/>
              </a:rPr>
              <a:t>maintenance</a:t>
            </a:r>
            <a:endParaRPr sz="2200">
              <a:latin typeface="Calibri"/>
              <a:cs typeface="Calibri"/>
            </a:endParaRPr>
          </a:p>
          <a:p>
            <a:pPr marL="278130" lvl="1" indent="-202565">
              <a:lnSpc>
                <a:spcPct val="100000"/>
              </a:lnSpc>
              <a:buChar char="•"/>
              <a:tabLst>
                <a:tab pos="278765" algn="l"/>
                <a:tab pos="1753235" algn="l"/>
              </a:tabLst>
            </a:pPr>
            <a:r>
              <a:rPr lang="en-US" sz="2200" spc="-10" dirty="0" smtClean="0">
                <a:latin typeface="Calibri"/>
                <a:cs typeface="Calibri"/>
              </a:rPr>
              <a:t>Copper</a:t>
            </a:r>
            <a:r>
              <a:rPr lang="en-US" sz="2200" spc="-10" dirty="0">
                <a:latin typeface="Calibri"/>
                <a:cs typeface="Calibri"/>
              </a:rPr>
              <a:t> </a:t>
            </a:r>
            <a:r>
              <a:rPr lang="en-US" sz="2200" spc="-10" dirty="0" smtClean="0">
                <a:latin typeface="Calibri"/>
                <a:cs typeface="Calibri"/>
              </a:rPr>
              <a:t> </a:t>
            </a:r>
            <a:r>
              <a:rPr sz="2200" spc="-5" smtClean="0">
                <a:latin typeface="Calibri"/>
                <a:cs typeface="Calibri"/>
              </a:rPr>
              <a:t>Piping</a:t>
            </a:r>
            <a:endParaRPr sz="2200">
              <a:latin typeface="Calibri"/>
              <a:cs typeface="Calibri"/>
            </a:endParaRPr>
          </a:p>
          <a:p>
            <a:pPr marL="213995" indent="-201930">
              <a:lnSpc>
                <a:spcPct val="100000"/>
              </a:lnSpc>
              <a:buChar char="•"/>
              <a:tabLst>
                <a:tab pos="214629" algn="l"/>
              </a:tabLst>
            </a:pPr>
            <a:r>
              <a:rPr sz="2200" spc="-10" dirty="0">
                <a:latin typeface="Calibri"/>
                <a:cs typeface="Calibri"/>
              </a:rPr>
              <a:t>Maintenance </a:t>
            </a:r>
            <a:r>
              <a:rPr sz="2200" spc="-5" dirty="0">
                <a:latin typeface="Calibri"/>
                <a:cs typeface="Calibri"/>
              </a:rPr>
              <a:t>and</a:t>
            </a:r>
            <a:r>
              <a:rPr sz="2200" spc="-30" dirty="0">
                <a:latin typeface="Calibri"/>
                <a:cs typeface="Calibri"/>
              </a:rPr>
              <a:t> </a:t>
            </a:r>
            <a:r>
              <a:rPr sz="2200" dirty="0">
                <a:latin typeface="Calibri"/>
                <a:cs typeface="Calibri"/>
              </a:rPr>
              <a:t>service</a:t>
            </a:r>
            <a:endParaRPr sz="2200">
              <a:latin typeface="Calibri"/>
              <a:cs typeface="Calibri"/>
            </a:endParaRPr>
          </a:p>
        </p:txBody>
      </p:sp>
      <p:pic>
        <p:nvPicPr>
          <p:cNvPr id="6" name="Picture 5" descr="WhatsApp Image 2024-02-20 at 1.00.16 AM.jpeg"/>
          <p:cNvPicPr>
            <a:picLocks noChangeAspect="1"/>
          </p:cNvPicPr>
          <p:nvPr/>
        </p:nvPicPr>
        <p:blipFill>
          <a:blip r:embed="rId2"/>
          <a:stretch>
            <a:fillRect/>
          </a:stretch>
        </p:blipFill>
        <p:spPr>
          <a:xfrm>
            <a:off x="0" y="0"/>
            <a:ext cx="9563100" cy="108077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4401800" cy="570309"/>
          </a:xfrm>
          <a:prstGeom prst="rect">
            <a:avLst/>
          </a:prstGeom>
        </p:spPr>
      </p:pic>
      <p:sp>
        <p:nvSpPr>
          <p:cNvPr id="3" name="object 3"/>
          <p:cNvSpPr txBox="1"/>
          <p:nvPr/>
        </p:nvSpPr>
        <p:spPr>
          <a:xfrm>
            <a:off x="5517641" y="11683"/>
            <a:ext cx="3368040" cy="436880"/>
          </a:xfrm>
          <a:prstGeom prst="rect">
            <a:avLst/>
          </a:prstGeom>
        </p:spPr>
        <p:txBody>
          <a:bodyPr vert="horz" wrap="square" lIns="0" tIns="12700" rIns="0" bIns="0" rtlCol="0">
            <a:spAutoFit/>
          </a:bodyPr>
          <a:lstStyle/>
          <a:p>
            <a:pPr marL="12700">
              <a:lnSpc>
                <a:spcPct val="100000"/>
              </a:lnSpc>
              <a:spcBef>
                <a:spcPts val="100"/>
              </a:spcBef>
            </a:pPr>
            <a:r>
              <a:rPr sz="2700" b="1" spc="-5" dirty="0">
                <a:solidFill>
                  <a:srgbClr val="FFFFFF"/>
                </a:solidFill>
                <a:latin typeface="Calibri"/>
                <a:cs typeface="Calibri"/>
              </a:rPr>
              <a:t>Air</a:t>
            </a:r>
            <a:r>
              <a:rPr sz="2700" b="1" spc="-10" dirty="0">
                <a:solidFill>
                  <a:srgbClr val="FFFFFF"/>
                </a:solidFill>
                <a:latin typeface="Calibri"/>
                <a:cs typeface="Calibri"/>
              </a:rPr>
              <a:t> </a:t>
            </a:r>
            <a:r>
              <a:rPr sz="2700" b="1" spc="-5" dirty="0">
                <a:solidFill>
                  <a:srgbClr val="FFFFFF"/>
                </a:solidFill>
                <a:latin typeface="Calibri"/>
                <a:cs typeface="Calibri"/>
              </a:rPr>
              <a:t>conditioning</a:t>
            </a:r>
            <a:r>
              <a:rPr sz="2700" b="1" spc="-20" dirty="0">
                <a:solidFill>
                  <a:srgbClr val="FFFFFF"/>
                </a:solidFill>
                <a:latin typeface="Calibri"/>
                <a:cs typeface="Calibri"/>
              </a:rPr>
              <a:t> </a:t>
            </a:r>
            <a:r>
              <a:rPr sz="2700" b="1" spc="-25" dirty="0">
                <a:solidFill>
                  <a:srgbClr val="FFFFFF"/>
                </a:solidFill>
                <a:latin typeface="Calibri"/>
                <a:cs typeface="Calibri"/>
              </a:rPr>
              <a:t>system</a:t>
            </a:r>
            <a:endParaRPr sz="2700">
              <a:latin typeface="Calibri"/>
              <a:cs typeface="Calibri"/>
            </a:endParaRPr>
          </a:p>
        </p:txBody>
      </p:sp>
      <p:sp>
        <p:nvSpPr>
          <p:cNvPr id="5" name="object 5"/>
          <p:cNvSpPr txBox="1"/>
          <p:nvPr/>
        </p:nvSpPr>
        <p:spPr>
          <a:xfrm>
            <a:off x="495300" y="5175250"/>
            <a:ext cx="3200400" cy="428322"/>
          </a:xfrm>
          <a:prstGeom prst="rect">
            <a:avLst/>
          </a:prstGeom>
        </p:spPr>
        <p:style>
          <a:lnRef idx="2">
            <a:schemeClr val="accent5"/>
          </a:lnRef>
          <a:fillRef idx="1">
            <a:schemeClr val="lt1"/>
          </a:fillRef>
          <a:effectRef idx="0">
            <a:schemeClr val="accent5"/>
          </a:effectRef>
          <a:fontRef idx="minor">
            <a:schemeClr val="dk1"/>
          </a:fontRef>
        </p:style>
        <p:txBody>
          <a:bodyPr vert="horz" wrap="square" lIns="0" tIns="12700" rIns="0" bIns="0" rtlCol="0">
            <a:spAutoFit/>
          </a:bodyPr>
          <a:lstStyle/>
          <a:p>
            <a:pPr marL="12700">
              <a:lnSpc>
                <a:spcPct val="100000"/>
              </a:lnSpc>
              <a:spcBef>
                <a:spcPts val="100"/>
              </a:spcBef>
            </a:pPr>
            <a:r>
              <a:rPr lang="en-US" sz="2700" spc="-5" dirty="0" smtClean="0">
                <a:latin typeface="Calibri"/>
                <a:cs typeface="Calibri"/>
              </a:rPr>
              <a:t>Outdoor Unit</a:t>
            </a:r>
            <a:endParaRPr sz="2700">
              <a:latin typeface="Calibri"/>
              <a:cs typeface="Calibri"/>
            </a:endParaRPr>
          </a:p>
        </p:txBody>
      </p:sp>
      <p:sp>
        <p:nvSpPr>
          <p:cNvPr id="13" name="object 13"/>
          <p:cNvSpPr txBox="1"/>
          <p:nvPr/>
        </p:nvSpPr>
        <p:spPr>
          <a:xfrm>
            <a:off x="5981700" y="5327650"/>
            <a:ext cx="1524000" cy="428322"/>
          </a:xfrm>
          <a:prstGeom prst="rect">
            <a:avLst/>
          </a:prstGeom>
        </p:spPr>
        <p:style>
          <a:lnRef idx="2">
            <a:schemeClr val="accent5"/>
          </a:lnRef>
          <a:fillRef idx="1">
            <a:schemeClr val="lt1"/>
          </a:fillRef>
          <a:effectRef idx="0">
            <a:schemeClr val="accent5"/>
          </a:effectRef>
          <a:fontRef idx="minor">
            <a:schemeClr val="dk1"/>
          </a:fontRef>
        </p:style>
        <p:txBody>
          <a:bodyPr vert="horz" wrap="square" lIns="0" tIns="12700" rIns="0" bIns="0" rtlCol="0">
            <a:spAutoFit/>
          </a:bodyPr>
          <a:lstStyle/>
          <a:p>
            <a:pPr marL="12700">
              <a:lnSpc>
                <a:spcPct val="100000"/>
              </a:lnSpc>
              <a:spcBef>
                <a:spcPts val="100"/>
              </a:spcBef>
            </a:pPr>
            <a:r>
              <a:rPr lang="en-US" sz="2700" spc="-5" dirty="0" smtClean="0">
                <a:latin typeface="Calibri"/>
                <a:cs typeface="Calibri"/>
              </a:rPr>
              <a:t>Hi-Wall</a:t>
            </a:r>
            <a:endParaRPr sz="2700">
              <a:latin typeface="Calibri"/>
              <a:cs typeface="Calibri"/>
            </a:endParaRPr>
          </a:p>
        </p:txBody>
      </p:sp>
      <p:sp>
        <p:nvSpPr>
          <p:cNvPr id="14" name="object 14"/>
          <p:cNvSpPr txBox="1"/>
          <p:nvPr/>
        </p:nvSpPr>
        <p:spPr>
          <a:xfrm>
            <a:off x="11087100" y="5251450"/>
            <a:ext cx="2667000" cy="428322"/>
          </a:xfrm>
          <a:prstGeom prst="rect">
            <a:avLst/>
          </a:prstGeom>
        </p:spPr>
        <p:style>
          <a:lnRef idx="2">
            <a:schemeClr val="accent5"/>
          </a:lnRef>
          <a:fillRef idx="1">
            <a:schemeClr val="lt1"/>
          </a:fillRef>
          <a:effectRef idx="0">
            <a:schemeClr val="accent5"/>
          </a:effectRef>
          <a:fontRef idx="minor">
            <a:schemeClr val="dk1"/>
          </a:fontRef>
        </p:style>
        <p:txBody>
          <a:bodyPr vert="horz" wrap="square" lIns="0" tIns="12700" rIns="0" bIns="0" rtlCol="0">
            <a:spAutoFit/>
          </a:bodyPr>
          <a:lstStyle/>
          <a:p>
            <a:pPr marL="12700">
              <a:lnSpc>
                <a:spcPct val="100000"/>
              </a:lnSpc>
              <a:spcBef>
                <a:spcPts val="100"/>
              </a:spcBef>
            </a:pPr>
            <a:r>
              <a:rPr lang="en-US" sz="2700" spc="-15" dirty="0" smtClean="0">
                <a:latin typeface="Calibri"/>
                <a:cs typeface="Calibri"/>
              </a:rPr>
              <a:t>4 Way </a:t>
            </a:r>
            <a:r>
              <a:rPr sz="2700" spc="-15" smtClean="0">
                <a:latin typeface="Calibri"/>
                <a:cs typeface="Calibri"/>
              </a:rPr>
              <a:t>Cassettes</a:t>
            </a:r>
            <a:r>
              <a:rPr sz="2700" spc="-110" smtClean="0">
                <a:latin typeface="Calibri"/>
                <a:cs typeface="Calibri"/>
              </a:rPr>
              <a:t> </a:t>
            </a:r>
            <a:endParaRPr sz="2700">
              <a:latin typeface="Calibri"/>
              <a:cs typeface="Calibri"/>
            </a:endParaRPr>
          </a:p>
        </p:txBody>
      </p:sp>
      <p:sp>
        <p:nvSpPr>
          <p:cNvPr id="16" name="object 16"/>
          <p:cNvSpPr txBox="1"/>
          <p:nvPr/>
        </p:nvSpPr>
        <p:spPr>
          <a:xfrm>
            <a:off x="6667500" y="9899650"/>
            <a:ext cx="2146300" cy="436880"/>
          </a:xfrm>
          <a:prstGeom prst="rect">
            <a:avLst/>
          </a:prstGeom>
        </p:spPr>
        <p:style>
          <a:lnRef idx="2">
            <a:schemeClr val="accent5"/>
          </a:lnRef>
          <a:fillRef idx="1">
            <a:schemeClr val="lt1"/>
          </a:fillRef>
          <a:effectRef idx="0">
            <a:schemeClr val="accent5"/>
          </a:effectRef>
          <a:fontRef idx="minor">
            <a:schemeClr val="dk1"/>
          </a:fontRef>
        </p:style>
        <p:txBody>
          <a:bodyPr vert="horz" wrap="square" lIns="0" tIns="12700" rIns="0" bIns="0" rtlCol="0">
            <a:spAutoFit/>
          </a:bodyPr>
          <a:lstStyle/>
          <a:p>
            <a:pPr marL="12700">
              <a:lnSpc>
                <a:spcPct val="100000"/>
              </a:lnSpc>
              <a:spcBef>
                <a:spcPts val="100"/>
              </a:spcBef>
            </a:pPr>
            <a:r>
              <a:rPr sz="2700" spc="-25" dirty="0">
                <a:latin typeface="Calibri"/>
                <a:cs typeface="Calibri"/>
              </a:rPr>
              <a:t>DX</a:t>
            </a:r>
            <a:r>
              <a:rPr sz="2700" spc="-40" dirty="0">
                <a:latin typeface="Calibri"/>
                <a:cs typeface="Calibri"/>
              </a:rPr>
              <a:t> </a:t>
            </a:r>
            <a:r>
              <a:rPr sz="2700" spc="-10" dirty="0">
                <a:latin typeface="Calibri"/>
                <a:cs typeface="Calibri"/>
              </a:rPr>
              <a:t>Ductable</a:t>
            </a:r>
            <a:r>
              <a:rPr sz="2700" spc="-40" dirty="0">
                <a:latin typeface="Calibri"/>
                <a:cs typeface="Calibri"/>
              </a:rPr>
              <a:t> </a:t>
            </a:r>
            <a:r>
              <a:rPr sz="2700" dirty="0">
                <a:latin typeface="Calibri"/>
                <a:cs typeface="Calibri"/>
              </a:rPr>
              <a:t>Ac</a:t>
            </a:r>
            <a:endParaRPr sz="2700">
              <a:latin typeface="Calibri"/>
              <a:cs typeface="Calibri"/>
            </a:endParaRPr>
          </a:p>
        </p:txBody>
      </p:sp>
      <p:sp>
        <p:nvSpPr>
          <p:cNvPr id="17" name="object 17"/>
          <p:cNvSpPr txBox="1"/>
          <p:nvPr/>
        </p:nvSpPr>
        <p:spPr>
          <a:xfrm>
            <a:off x="11772900" y="9823450"/>
            <a:ext cx="1752600" cy="428322"/>
          </a:xfrm>
          <a:prstGeom prst="rect">
            <a:avLst/>
          </a:prstGeom>
        </p:spPr>
        <p:style>
          <a:lnRef idx="2">
            <a:schemeClr val="accent5"/>
          </a:lnRef>
          <a:fillRef idx="1">
            <a:schemeClr val="lt1"/>
          </a:fillRef>
          <a:effectRef idx="0">
            <a:schemeClr val="accent5"/>
          </a:effectRef>
          <a:fontRef idx="minor">
            <a:schemeClr val="dk1"/>
          </a:fontRef>
        </p:style>
        <p:txBody>
          <a:bodyPr vert="horz" wrap="square" lIns="0" tIns="12700" rIns="0" bIns="0" rtlCol="0">
            <a:spAutoFit/>
          </a:bodyPr>
          <a:lstStyle/>
          <a:p>
            <a:pPr marL="12700">
              <a:lnSpc>
                <a:spcPct val="100000"/>
              </a:lnSpc>
              <a:spcBef>
                <a:spcPts val="100"/>
              </a:spcBef>
            </a:pPr>
            <a:r>
              <a:rPr sz="2700" spc="-5" smtClean="0">
                <a:latin typeface="Calibri"/>
                <a:cs typeface="Calibri"/>
              </a:rPr>
              <a:t>V</a:t>
            </a:r>
            <a:r>
              <a:rPr sz="2700" spc="-35" smtClean="0">
                <a:latin typeface="Calibri"/>
                <a:cs typeface="Calibri"/>
              </a:rPr>
              <a:t>R</a:t>
            </a:r>
            <a:r>
              <a:rPr sz="2700" smtClean="0">
                <a:latin typeface="Calibri"/>
                <a:cs typeface="Calibri"/>
              </a:rPr>
              <a:t>V</a:t>
            </a:r>
            <a:r>
              <a:rPr lang="en-US" sz="2700" dirty="0" smtClean="0">
                <a:latin typeface="Calibri"/>
                <a:cs typeface="Calibri"/>
              </a:rPr>
              <a:t> ODU</a:t>
            </a:r>
            <a:endParaRPr sz="2700">
              <a:latin typeface="Calibri"/>
              <a:cs typeface="Calibri"/>
            </a:endParaRPr>
          </a:p>
        </p:txBody>
      </p:sp>
      <p:pic>
        <p:nvPicPr>
          <p:cNvPr id="20" name="Picture 19" descr="download (3) (1).jpeg"/>
          <p:cNvPicPr>
            <a:picLocks noChangeAspect="1"/>
          </p:cNvPicPr>
          <p:nvPr/>
        </p:nvPicPr>
        <p:blipFill>
          <a:blip r:embed="rId3"/>
          <a:stretch>
            <a:fillRect/>
          </a:stretch>
        </p:blipFill>
        <p:spPr>
          <a:xfrm>
            <a:off x="9867900" y="527050"/>
            <a:ext cx="4267200" cy="4038600"/>
          </a:xfrm>
          <a:prstGeom prst="rect">
            <a:avLst/>
          </a:prstGeom>
        </p:spPr>
      </p:pic>
      <p:pic>
        <p:nvPicPr>
          <p:cNvPr id="22" name="Picture 21" descr="daikin-ductable-ac-units-2-ton20230818105236.jpg"/>
          <p:cNvPicPr>
            <a:picLocks noChangeAspect="1"/>
          </p:cNvPicPr>
          <p:nvPr/>
        </p:nvPicPr>
        <p:blipFill>
          <a:blip r:embed="rId4"/>
          <a:stretch>
            <a:fillRect/>
          </a:stretch>
        </p:blipFill>
        <p:spPr>
          <a:xfrm>
            <a:off x="4457700" y="5937250"/>
            <a:ext cx="5638800" cy="3848100"/>
          </a:xfrm>
          <a:prstGeom prst="rect">
            <a:avLst/>
          </a:prstGeom>
        </p:spPr>
      </p:pic>
      <p:pic>
        <p:nvPicPr>
          <p:cNvPr id="23" name="Picture 22" descr="291478519_5989305714418079_5087278259980424172_n.jpg"/>
          <p:cNvPicPr>
            <a:picLocks noChangeAspect="1"/>
          </p:cNvPicPr>
          <p:nvPr/>
        </p:nvPicPr>
        <p:blipFill>
          <a:blip r:embed="rId5"/>
          <a:stretch>
            <a:fillRect/>
          </a:stretch>
        </p:blipFill>
        <p:spPr>
          <a:xfrm>
            <a:off x="4000500" y="755650"/>
            <a:ext cx="5715000" cy="4419600"/>
          </a:xfrm>
          <a:prstGeom prst="rect">
            <a:avLst/>
          </a:prstGeom>
        </p:spPr>
      </p:pic>
      <p:pic>
        <p:nvPicPr>
          <p:cNvPr id="18" name="Picture 17" descr="vrv-product-img_0.png"/>
          <p:cNvPicPr>
            <a:picLocks noChangeAspect="1"/>
          </p:cNvPicPr>
          <p:nvPr/>
        </p:nvPicPr>
        <p:blipFill>
          <a:blip r:embed="rId6"/>
          <a:stretch>
            <a:fillRect/>
          </a:stretch>
        </p:blipFill>
        <p:spPr>
          <a:xfrm>
            <a:off x="8801100" y="5708650"/>
            <a:ext cx="6629400" cy="3524250"/>
          </a:xfrm>
          <a:prstGeom prst="rect">
            <a:avLst/>
          </a:prstGeom>
        </p:spPr>
      </p:pic>
      <p:pic>
        <p:nvPicPr>
          <p:cNvPr id="25" name="Picture 24" descr="download (2).jpg"/>
          <p:cNvPicPr>
            <a:picLocks noChangeAspect="1"/>
          </p:cNvPicPr>
          <p:nvPr/>
        </p:nvPicPr>
        <p:blipFill>
          <a:blip r:embed="rId7"/>
          <a:stretch>
            <a:fillRect/>
          </a:stretch>
        </p:blipFill>
        <p:spPr>
          <a:xfrm>
            <a:off x="0" y="984250"/>
            <a:ext cx="4000500" cy="3352800"/>
          </a:xfrm>
          <a:prstGeom prst="rect">
            <a:avLst/>
          </a:prstGeom>
        </p:spPr>
      </p:pic>
      <p:pic>
        <p:nvPicPr>
          <p:cNvPr id="26" name="Picture 25" descr="fafaaf.jpg"/>
          <p:cNvPicPr>
            <a:picLocks noChangeAspect="1"/>
          </p:cNvPicPr>
          <p:nvPr/>
        </p:nvPicPr>
        <p:blipFill>
          <a:blip r:embed="rId8"/>
          <a:stretch>
            <a:fillRect/>
          </a:stretch>
        </p:blipFill>
        <p:spPr>
          <a:xfrm>
            <a:off x="0" y="6165850"/>
            <a:ext cx="4229100" cy="3810000"/>
          </a:xfrm>
          <a:prstGeom prst="rect">
            <a:avLst/>
          </a:prstGeom>
        </p:spPr>
      </p:pic>
      <p:sp>
        <p:nvSpPr>
          <p:cNvPr id="27" name="TextBox 26"/>
          <p:cNvSpPr txBox="1"/>
          <p:nvPr/>
        </p:nvSpPr>
        <p:spPr>
          <a:xfrm>
            <a:off x="647700" y="9899650"/>
            <a:ext cx="3352800"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dirty="0" smtClean="0"/>
              <a:t>One Way Cassettes AC</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4285" y="11682"/>
            <a:ext cx="9319260" cy="8771632"/>
          </a:xfrm>
          <a:prstGeom prst="rect">
            <a:avLst/>
          </a:prstGeom>
        </p:spPr>
        <p:txBody>
          <a:bodyPr vert="horz" wrap="square" lIns="0" tIns="12700" rIns="0" bIns="0" rtlCol="0">
            <a:spAutoFit/>
          </a:bodyPr>
          <a:lstStyle/>
          <a:p>
            <a:pPr marL="12700">
              <a:lnSpc>
                <a:spcPct val="100000"/>
              </a:lnSpc>
              <a:spcBef>
                <a:spcPts val="100"/>
              </a:spcBef>
            </a:pPr>
            <a:r>
              <a:rPr sz="2700" b="1" spc="-5" dirty="0">
                <a:solidFill>
                  <a:srgbClr val="FFFFFF"/>
                </a:solidFill>
                <a:latin typeface="Calibri"/>
                <a:cs typeface="Calibri"/>
              </a:rPr>
              <a:t>Air-conditioning</a:t>
            </a:r>
            <a:r>
              <a:rPr sz="2700" b="1" dirty="0">
                <a:solidFill>
                  <a:srgbClr val="FFFFFF"/>
                </a:solidFill>
                <a:latin typeface="Calibri"/>
                <a:cs typeface="Calibri"/>
              </a:rPr>
              <a:t> </a:t>
            </a:r>
            <a:r>
              <a:rPr sz="2700" b="1" spc="-5" dirty="0">
                <a:solidFill>
                  <a:srgbClr val="FFFFFF"/>
                </a:solidFill>
                <a:latin typeface="Calibri"/>
                <a:cs typeface="Calibri"/>
              </a:rPr>
              <a:t>Solutions</a:t>
            </a:r>
            <a:r>
              <a:rPr sz="2700" b="1" dirty="0">
                <a:solidFill>
                  <a:srgbClr val="FFFFFF"/>
                </a:solidFill>
                <a:latin typeface="Calibri"/>
                <a:cs typeface="Calibri"/>
              </a:rPr>
              <a:t> &amp;</a:t>
            </a:r>
            <a:r>
              <a:rPr sz="2700" b="1" spc="-5" dirty="0">
                <a:solidFill>
                  <a:srgbClr val="FFFFFF"/>
                </a:solidFill>
                <a:latin typeface="Calibri"/>
                <a:cs typeface="Calibri"/>
              </a:rPr>
              <a:t> services</a:t>
            </a:r>
            <a:endParaRPr sz="2700">
              <a:latin typeface="Calibri"/>
              <a:cs typeface="Calibri"/>
            </a:endParaRPr>
          </a:p>
          <a:p>
            <a:pPr>
              <a:lnSpc>
                <a:spcPct val="100000"/>
              </a:lnSpc>
              <a:spcBef>
                <a:spcPts val="40"/>
              </a:spcBef>
            </a:pPr>
            <a:endParaRPr sz="2900">
              <a:latin typeface="Calibri"/>
              <a:cs typeface="Calibri"/>
            </a:endParaRPr>
          </a:p>
          <a:p>
            <a:pPr marL="132080">
              <a:lnSpc>
                <a:spcPct val="100000"/>
              </a:lnSpc>
            </a:pPr>
            <a:r>
              <a:rPr sz="2700" spc="-5" dirty="0">
                <a:latin typeface="Calibri"/>
                <a:cs typeface="Calibri"/>
              </a:rPr>
              <a:t>Copper</a:t>
            </a:r>
            <a:r>
              <a:rPr sz="2700" spc="-60" dirty="0">
                <a:latin typeface="Calibri"/>
                <a:cs typeface="Calibri"/>
              </a:rPr>
              <a:t> </a:t>
            </a:r>
            <a:r>
              <a:rPr sz="2700" dirty="0">
                <a:latin typeface="Calibri"/>
                <a:cs typeface="Calibri"/>
              </a:rPr>
              <a:t>Piping</a:t>
            </a:r>
            <a:endParaRPr sz="2700">
              <a:latin typeface="Calibri"/>
              <a:cs typeface="Calibri"/>
            </a:endParaRPr>
          </a:p>
          <a:p>
            <a:pPr marL="132080" marR="5080">
              <a:lnSpc>
                <a:spcPct val="100000"/>
              </a:lnSpc>
            </a:pPr>
            <a:r>
              <a:rPr sz="2700" spc="-50" dirty="0">
                <a:latin typeface="Calibri"/>
                <a:cs typeface="Calibri"/>
              </a:rPr>
              <a:t>We</a:t>
            </a:r>
            <a:r>
              <a:rPr sz="2700" spc="-10" dirty="0">
                <a:latin typeface="Calibri"/>
                <a:cs typeface="Calibri"/>
              </a:rPr>
              <a:t> </a:t>
            </a:r>
            <a:r>
              <a:rPr sz="2700" spc="-15" dirty="0">
                <a:latin typeface="Calibri"/>
                <a:cs typeface="Calibri"/>
              </a:rPr>
              <a:t>provide</a:t>
            </a:r>
            <a:r>
              <a:rPr sz="2700" spc="-5" dirty="0">
                <a:latin typeface="Calibri"/>
                <a:cs typeface="Calibri"/>
              </a:rPr>
              <a:t> </a:t>
            </a:r>
            <a:r>
              <a:rPr sz="2700" spc="-10" dirty="0">
                <a:latin typeface="Calibri"/>
                <a:cs typeface="Calibri"/>
              </a:rPr>
              <a:t>copper</a:t>
            </a:r>
            <a:r>
              <a:rPr sz="2700" spc="-25" dirty="0">
                <a:latin typeface="Calibri"/>
                <a:cs typeface="Calibri"/>
              </a:rPr>
              <a:t> </a:t>
            </a:r>
            <a:r>
              <a:rPr sz="2700" spc="-5" dirty="0">
                <a:latin typeface="Calibri"/>
                <a:cs typeface="Calibri"/>
              </a:rPr>
              <a:t>pipe</a:t>
            </a:r>
            <a:r>
              <a:rPr sz="2700" spc="-15" dirty="0">
                <a:latin typeface="Calibri"/>
                <a:cs typeface="Calibri"/>
              </a:rPr>
              <a:t> </a:t>
            </a:r>
            <a:r>
              <a:rPr sz="2700" spc="-10" dirty="0">
                <a:latin typeface="Calibri"/>
                <a:cs typeface="Calibri"/>
              </a:rPr>
              <a:t>installation</a:t>
            </a:r>
            <a:r>
              <a:rPr sz="2700" spc="5" dirty="0">
                <a:latin typeface="Calibri"/>
                <a:cs typeface="Calibri"/>
              </a:rPr>
              <a:t> </a:t>
            </a:r>
            <a:r>
              <a:rPr sz="2700" spc="-25" dirty="0">
                <a:latin typeface="Calibri"/>
                <a:cs typeface="Calibri"/>
              </a:rPr>
              <a:t>for</a:t>
            </a:r>
            <a:r>
              <a:rPr sz="2700" spc="-5" dirty="0">
                <a:latin typeface="Calibri"/>
                <a:cs typeface="Calibri"/>
              </a:rPr>
              <a:t> </a:t>
            </a:r>
            <a:r>
              <a:rPr sz="2700" dirty="0">
                <a:latin typeface="Calibri"/>
                <a:cs typeface="Calibri"/>
              </a:rPr>
              <a:t>all</a:t>
            </a:r>
            <a:r>
              <a:rPr sz="2700" spc="-5" dirty="0">
                <a:latin typeface="Calibri"/>
                <a:cs typeface="Calibri"/>
              </a:rPr>
              <a:t> air-conditioner</a:t>
            </a:r>
            <a:r>
              <a:rPr sz="2700" spc="-35" dirty="0">
                <a:latin typeface="Calibri"/>
                <a:cs typeface="Calibri"/>
              </a:rPr>
              <a:t> </a:t>
            </a:r>
            <a:r>
              <a:rPr sz="2700" spc="-25" dirty="0">
                <a:latin typeface="Calibri"/>
                <a:cs typeface="Calibri"/>
              </a:rPr>
              <a:t>for</a:t>
            </a:r>
            <a:r>
              <a:rPr sz="2700" spc="-5" dirty="0">
                <a:latin typeface="Calibri"/>
                <a:cs typeface="Calibri"/>
              </a:rPr>
              <a:t> both </a:t>
            </a:r>
            <a:r>
              <a:rPr sz="2700" spc="-595" dirty="0">
                <a:latin typeface="Calibri"/>
                <a:cs typeface="Calibri"/>
              </a:rPr>
              <a:t> </a:t>
            </a:r>
            <a:r>
              <a:rPr sz="2700" spc="-10" dirty="0">
                <a:latin typeface="Calibri"/>
                <a:cs typeface="Calibri"/>
              </a:rPr>
              <a:t>residential</a:t>
            </a:r>
            <a:r>
              <a:rPr sz="2700" spc="-30" dirty="0">
                <a:latin typeface="Calibri"/>
                <a:cs typeface="Calibri"/>
              </a:rPr>
              <a:t> </a:t>
            </a:r>
            <a:r>
              <a:rPr sz="2700" dirty="0">
                <a:latin typeface="Calibri"/>
                <a:cs typeface="Calibri"/>
              </a:rPr>
              <a:t>&amp;</a:t>
            </a:r>
            <a:r>
              <a:rPr sz="2700" spc="5" dirty="0">
                <a:latin typeface="Calibri"/>
                <a:cs typeface="Calibri"/>
              </a:rPr>
              <a:t> </a:t>
            </a:r>
            <a:r>
              <a:rPr sz="2700" spc="-10" dirty="0">
                <a:latin typeface="Calibri"/>
                <a:cs typeface="Calibri"/>
              </a:rPr>
              <a:t>commercial</a:t>
            </a:r>
            <a:r>
              <a:rPr sz="2700" spc="-15" dirty="0">
                <a:latin typeface="Calibri"/>
                <a:cs typeface="Calibri"/>
              </a:rPr>
              <a:t> complex</a:t>
            </a:r>
            <a:r>
              <a:rPr sz="2700" dirty="0">
                <a:latin typeface="Calibri"/>
                <a:cs typeface="Calibri"/>
              </a:rPr>
              <a:t> </a:t>
            </a:r>
            <a:r>
              <a:rPr sz="2700" spc="-25" dirty="0">
                <a:latin typeface="Calibri"/>
                <a:cs typeface="Calibri"/>
              </a:rPr>
              <a:t>for</a:t>
            </a:r>
            <a:r>
              <a:rPr sz="2700" dirty="0">
                <a:latin typeface="Calibri"/>
                <a:cs typeface="Calibri"/>
              </a:rPr>
              <a:t> all</a:t>
            </a:r>
            <a:r>
              <a:rPr sz="2700" spc="-5" dirty="0">
                <a:latin typeface="Calibri"/>
                <a:cs typeface="Calibri"/>
              </a:rPr>
              <a:t> </a:t>
            </a:r>
            <a:r>
              <a:rPr sz="2700" spc="-15" dirty="0">
                <a:latin typeface="Calibri"/>
                <a:cs typeface="Calibri"/>
              </a:rPr>
              <a:t>sizes</a:t>
            </a:r>
            <a:r>
              <a:rPr sz="2700" spc="-5" dirty="0">
                <a:latin typeface="Calibri"/>
                <a:cs typeface="Calibri"/>
              </a:rPr>
              <a:t> </a:t>
            </a:r>
            <a:r>
              <a:rPr sz="2700" spc="-15" dirty="0">
                <a:latin typeface="Calibri"/>
                <a:cs typeface="Calibri"/>
              </a:rPr>
              <a:t>at</a:t>
            </a:r>
            <a:r>
              <a:rPr sz="2700" spc="-10" dirty="0">
                <a:latin typeface="Calibri"/>
                <a:cs typeface="Calibri"/>
              </a:rPr>
              <a:t> very</a:t>
            </a:r>
            <a:r>
              <a:rPr sz="2700" spc="5" dirty="0">
                <a:latin typeface="Calibri"/>
                <a:cs typeface="Calibri"/>
              </a:rPr>
              <a:t> </a:t>
            </a:r>
            <a:r>
              <a:rPr sz="2700" spc="-10" dirty="0">
                <a:latin typeface="Calibri"/>
                <a:cs typeface="Calibri"/>
              </a:rPr>
              <a:t>economical </a:t>
            </a:r>
            <a:r>
              <a:rPr sz="2700" spc="-5" dirty="0">
                <a:latin typeface="Calibri"/>
                <a:cs typeface="Calibri"/>
              </a:rPr>
              <a:t> </a:t>
            </a:r>
            <a:r>
              <a:rPr sz="2700" spc="-15" dirty="0">
                <a:latin typeface="Calibri"/>
                <a:cs typeface="Calibri"/>
              </a:rPr>
              <a:t>cost.</a:t>
            </a:r>
            <a:r>
              <a:rPr sz="2700" spc="-5" dirty="0">
                <a:latin typeface="Calibri"/>
                <a:cs typeface="Calibri"/>
              </a:rPr>
              <a:t> </a:t>
            </a:r>
            <a:r>
              <a:rPr sz="2700" spc="-15" dirty="0">
                <a:latin typeface="Calibri"/>
                <a:cs typeface="Calibri"/>
              </a:rPr>
              <a:t>Brand we</a:t>
            </a:r>
            <a:r>
              <a:rPr sz="2700" spc="-10" dirty="0">
                <a:latin typeface="Calibri"/>
                <a:cs typeface="Calibri"/>
              </a:rPr>
              <a:t> </a:t>
            </a:r>
            <a:r>
              <a:rPr sz="2700" spc="-5" dirty="0">
                <a:latin typeface="Calibri"/>
                <a:cs typeface="Calibri"/>
              </a:rPr>
              <a:t>use</a:t>
            </a:r>
            <a:r>
              <a:rPr sz="2700" spc="-15" dirty="0">
                <a:latin typeface="Calibri"/>
                <a:cs typeface="Calibri"/>
              </a:rPr>
              <a:t> </a:t>
            </a:r>
            <a:r>
              <a:rPr sz="2700" spc="-35" dirty="0">
                <a:latin typeface="Calibri"/>
                <a:cs typeface="Calibri"/>
              </a:rPr>
              <a:t>Mandev</a:t>
            </a:r>
            <a:r>
              <a:rPr sz="2700" spc="-35">
                <a:latin typeface="Calibri"/>
                <a:cs typeface="Calibri"/>
              </a:rPr>
              <a:t>,</a:t>
            </a:r>
            <a:r>
              <a:rPr sz="2700" spc="-25">
                <a:latin typeface="Calibri"/>
                <a:cs typeface="Calibri"/>
              </a:rPr>
              <a:t> </a:t>
            </a:r>
            <a:r>
              <a:rPr lang="en-US" sz="2700" spc="-35" dirty="0" err="1" smtClean="0">
                <a:latin typeface="Calibri"/>
                <a:cs typeface="Calibri"/>
              </a:rPr>
              <a:t>Rajco</a:t>
            </a:r>
            <a:r>
              <a:rPr sz="2700" spc="-35" smtClean="0">
                <a:latin typeface="Calibri"/>
                <a:cs typeface="Calibri"/>
              </a:rPr>
              <a:t>,</a:t>
            </a:r>
            <a:r>
              <a:rPr sz="2700" spc="-20" smtClean="0">
                <a:latin typeface="Calibri"/>
                <a:cs typeface="Calibri"/>
              </a:rPr>
              <a:t> </a:t>
            </a:r>
            <a:r>
              <a:rPr sz="2700" spc="-10" smtClean="0">
                <a:latin typeface="Calibri"/>
                <a:cs typeface="Calibri"/>
              </a:rPr>
              <a:t>Max</a:t>
            </a:r>
            <a:r>
              <a:rPr lang="en-US" sz="2700" spc="-10" dirty="0" smtClean="0">
                <a:latin typeface="Calibri"/>
                <a:cs typeface="Calibri"/>
              </a:rPr>
              <a:t>flow.</a:t>
            </a:r>
            <a:endParaRPr sz="2700">
              <a:latin typeface="Calibri"/>
              <a:cs typeface="Calibri"/>
            </a:endParaRPr>
          </a:p>
          <a:p>
            <a:pPr>
              <a:lnSpc>
                <a:spcPct val="100000"/>
              </a:lnSpc>
            </a:pPr>
            <a:endParaRPr sz="2700">
              <a:latin typeface="Calibri"/>
              <a:cs typeface="Calibri"/>
            </a:endParaRPr>
          </a:p>
          <a:p>
            <a:pPr>
              <a:lnSpc>
                <a:spcPct val="100000"/>
              </a:lnSpc>
            </a:pPr>
            <a:endParaRPr sz="2700">
              <a:latin typeface="Calibri"/>
              <a:cs typeface="Calibri"/>
            </a:endParaRPr>
          </a:p>
          <a:p>
            <a:pPr marL="60325">
              <a:lnSpc>
                <a:spcPct val="100000"/>
              </a:lnSpc>
              <a:spcBef>
                <a:spcPts val="2095"/>
              </a:spcBef>
            </a:pPr>
            <a:r>
              <a:rPr sz="2700" spc="-5" dirty="0">
                <a:latin typeface="Calibri"/>
                <a:cs typeface="Calibri"/>
              </a:rPr>
              <a:t>Ducting</a:t>
            </a:r>
            <a:r>
              <a:rPr sz="2700" spc="-15" dirty="0">
                <a:latin typeface="Calibri"/>
                <a:cs typeface="Calibri"/>
              </a:rPr>
              <a:t> </a:t>
            </a:r>
            <a:r>
              <a:rPr sz="2700" dirty="0">
                <a:latin typeface="Calibri"/>
                <a:cs typeface="Calibri"/>
              </a:rPr>
              <a:t>GI</a:t>
            </a:r>
            <a:r>
              <a:rPr sz="2700" spc="-10" dirty="0">
                <a:latin typeface="Calibri"/>
                <a:cs typeface="Calibri"/>
              </a:rPr>
              <a:t> </a:t>
            </a:r>
            <a:r>
              <a:rPr sz="2700" dirty="0">
                <a:latin typeface="Calibri"/>
                <a:cs typeface="Calibri"/>
              </a:rPr>
              <a:t>(</a:t>
            </a:r>
            <a:r>
              <a:rPr sz="2700" spc="-10" dirty="0">
                <a:latin typeface="Calibri"/>
                <a:cs typeface="Calibri"/>
              </a:rPr>
              <a:t> </a:t>
            </a:r>
            <a:r>
              <a:rPr sz="2700" spc="-30" dirty="0">
                <a:latin typeface="Calibri"/>
                <a:cs typeface="Calibri"/>
              </a:rPr>
              <a:t>Rectangular,</a:t>
            </a:r>
            <a:r>
              <a:rPr sz="2700" spc="-35" dirty="0">
                <a:latin typeface="Calibri"/>
                <a:cs typeface="Calibri"/>
              </a:rPr>
              <a:t> </a:t>
            </a:r>
            <a:r>
              <a:rPr sz="2700" spc="-15" dirty="0">
                <a:latin typeface="Calibri"/>
                <a:cs typeface="Calibri"/>
              </a:rPr>
              <a:t>Round</a:t>
            </a:r>
            <a:r>
              <a:rPr sz="2700" spc="-20" dirty="0">
                <a:latin typeface="Calibri"/>
                <a:cs typeface="Calibri"/>
              </a:rPr>
              <a:t> </a:t>
            </a:r>
            <a:r>
              <a:rPr sz="2700" spc="-5" dirty="0">
                <a:latin typeface="Calibri"/>
                <a:cs typeface="Calibri"/>
              </a:rPr>
              <a:t>,Oval)</a:t>
            </a:r>
            <a:endParaRPr sz="2700">
              <a:latin typeface="Calibri"/>
              <a:cs typeface="Calibri"/>
            </a:endParaRPr>
          </a:p>
          <a:p>
            <a:pPr marL="60325" marR="866775">
              <a:lnSpc>
                <a:spcPct val="100000"/>
              </a:lnSpc>
              <a:spcBef>
                <a:spcPts val="1275"/>
              </a:spcBef>
            </a:pPr>
            <a:r>
              <a:rPr sz="2700" spc="-50" dirty="0">
                <a:latin typeface="Calibri"/>
                <a:cs typeface="Calibri"/>
              </a:rPr>
              <a:t>We </a:t>
            </a:r>
            <a:r>
              <a:rPr sz="2700" spc="-10" dirty="0">
                <a:latin typeface="Calibri"/>
                <a:cs typeface="Calibri"/>
              </a:rPr>
              <a:t>Manufactured </a:t>
            </a:r>
            <a:r>
              <a:rPr sz="2700" spc="-5" dirty="0">
                <a:latin typeface="Calibri"/>
                <a:cs typeface="Calibri"/>
              </a:rPr>
              <a:t>ducting </a:t>
            </a:r>
            <a:r>
              <a:rPr sz="2700" dirty="0">
                <a:latin typeface="Calibri"/>
                <a:cs typeface="Calibri"/>
              </a:rPr>
              <a:t>in all </a:t>
            </a:r>
            <a:r>
              <a:rPr sz="2700" spc="-5" dirty="0">
                <a:latin typeface="Calibri"/>
                <a:cs typeface="Calibri"/>
              </a:rPr>
              <a:t>shape </a:t>
            </a:r>
            <a:r>
              <a:rPr sz="2700" dirty="0">
                <a:latin typeface="Calibri"/>
                <a:cs typeface="Calibri"/>
              </a:rPr>
              <a:t>&amp; </a:t>
            </a:r>
            <a:r>
              <a:rPr sz="2700" spc="-5" dirty="0">
                <a:latin typeface="Calibri"/>
                <a:cs typeface="Calibri"/>
              </a:rPr>
              <a:t>every </a:t>
            </a:r>
            <a:r>
              <a:rPr sz="2700" spc="-20" dirty="0">
                <a:latin typeface="Calibri"/>
                <a:cs typeface="Calibri"/>
              </a:rPr>
              <a:t>size </a:t>
            </a:r>
            <a:r>
              <a:rPr sz="2700" dirty="0">
                <a:latin typeface="Calibri"/>
                <a:cs typeface="Calibri"/>
              </a:rPr>
              <a:t>I.E 24 </a:t>
            </a:r>
            <a:r>
              <a:rPr sz="2700" spc="5" dirty="0">
                <a:latin typeface="Calibri"/>
                <a:cs typeface="Calibri"/>
              </a:rPr>
              <a:t> </a:t>
            </a:r>
            <a:r>
              <a:rPr sz="2700" spc="-5" dirty="0">
                <a:latin typeface="Calibri"/>
                <a:cs typeface="Calibri"/>
              </a:rPr>
              <a:t>Gauge,22 </a:t>
            </a:r>
            <a:r>
              <a:rPr sz="2700" dirty="0">
                <a:latin typeface="Calibri"/>
                <a:cs typeface="Calibri"/>
              </a:rPr>
              <a:t>&amp; 18 with class </a:t>
            </a:r>
            <a:r>
              <a:rPr sz="2700" spc="-5" dirty="0">
                <a:latin typeface="Calibri"/>
                <a:cs typeface="Calibri"/>
              </a:rPr>
              <a:t>finish insulation </a:t>
            </a:r>
            <a:r>
              <a:rPr sz="2700" dirty="0">
                <a:latin typeface="Calibri"/>
                <a:cs typeface="Calibri"/>
              </a:rPr>
              <a:t>, </a:t>
            </a:r>
            <a:r>
              <a:rPr sz="2700" spc="-15" dirty="0">
                <a:latin typeface="Calibri"/>
                <a:cs typeface="Calibri"/>
              </a:rPr>
              <a:t>we </a:t>
            </a:r>
            <a:r>
              <a:rPr sz="2700" spc="-5" dirty="0">
                <a:latin typeface="Calibri"/>
                <a:cs typeface="Calibri"/>
              </a:rPr>
              <a:t>use </a:t>
            </a:r>
            <a:r>
              <a:rPr sz="2700" dirty="0">
                <a:latin typeface="Calibri"/>
                <a:cs typeface="Calibri"/>
              </a:rPr>
              <a:t>G.I. </a:t>
            </a:r>
            <a:r>
              <a:rPr sz="2700" spc="-5" dirty="0">
                <a:latin typeface="Calibri"/>
                <a:cs typeface="Calibri"/>
              </a:rPr>
              <a:t>sheet </a:t>
            </a:r>
            <a:r>
              <a:rPr sz="2700" spc="-600" dirty="0">
                <a:latin typeface="Calibri"/>
                <a:cs typeface="Calibri"/>
              </a:rPr>
              <a:t> </a:t>
            </a:r>
            <a:r>
              <a:rPr sz="2700" spc="-5" dirty="0">
                <a:latin typeface="Calibri"/>
                <a:cs typeface="Calibri"/>
              </a:rPr>
              <a:t>of</a:t>
            </a:r>
            <a:r>
              <a:rPr sz="2700" dirty="0">
                <a:latin typeface="Calibri"/>
                <a:cs typeface="Calibri"/>
              </a:rPr>
              <a:t> </a:t>
            </a:r>
            <a:r>
              <a:rPr sz="2700" spc="-125" dirty="0">
                <a:latin typeface="Calibri"/>
                <a:cs typeface="Calibri"/>
              </a:rPr>
              <a:t>TATA</a:t>
            </a:r>
            <a:r>
              <a:rPr sz="2700" spc="-125">
                <a:latin typeface="Calibri"/>
                <a:cs typeface="Calibri"/>
              </a:rPr>
              <a:t>,</a:t>
            </a:r>
            <a:r>
              <a:rPr sz="2700">
                <a:latin typeface="Calibri"/>
                <a:cs typeface="Calibri"/>
              </a:rPr>
              <a:t> </a:t>
            </a:r>
            <a:r>
              <a:rPr sz="2700" spc="-5" smtClean="0">
                <a:latin typeface="Calibri"/>
                <a:cs typeface="Calibri"/>
              </a:rPr>
              <a:t>S</a:t>
            </a:r>
            <a:r>
              <a:rPr lang="en-US" sz="2700" spc="-5" dirty="0" err="1" smtClean="0">
                <a:latin typeface="Calibri"/>
                <a:cs typeface="Calibri"/>
              </a:rPr>
              <a:t>ai</a:t>
            </a:r>
            <a:r>
              <a:rPr sz="2700" spc="-5" smtClean="0">
                <a:latin typeface="Calibri"/>
                <a:cs typeface="Calibri"/>
              </a:rPr>
              <a:t>l </a:t>
            </a:r>
            <a:r>
              <a:rPr sz="2700" spc="-5" dirty="0">
                <a:latin typeface="Calibri"/>
                <a:cs typeface="Calibri"/>
              </a:rPr>
              <a:t>or </a:t>
            </a:r>
            <a:r>
              <a:rPr sz="2700" dirty="0">
                <a:latin typeface="Calibri"/>
                <a:cs typeface="Calibri"/>
              </a:rPr>
              <a:t>Jindel, in </a:t>
            </a:r>
            <a:r>
              <a:rPr sz="2700" spc="-5" dirty="0">
                <a:latin typeface="Calibri"/>
                <a:cs typeface="Calibri"/>
              </a:rPr>
              <a:t>insulation</a:t>
            </a:r>
            <a:r>
              <a:rPr sz="2700" spc="-50" dirty="0">
                <a:latin typeface="Calibri"/>
                <a:cs typeface="Calibri"/>
              </a:rPr>
              <a:t> </a:t>
            </a:r>
            <a:r>
              <a:rPr sz="2700" spc="-5" dirty="0">
                <a:latin typeface="Calibri"/>
                <a:cs typeface="Calibri"/>
              </a:rPr>
              <a:t>superlone.</a:t>
            </a:r>
            <a:r>
              <a:rPr sz="2700" spc="-25" dirty="0">
                <a:latin typeface="Calibri"/>
                <a:cs typeface="Calibri"/>
              </a:rPr>
              <a:t> </a:t>
            </a:r>
            <a:r>
              <a:rPr sz="2700" spc="-10" dirty="0">
                <a:latin typeface="Calibri"/>
                <a:cs typeface="Calibri"/>
              </a:rPr>
              <a:t>we </a:t>
            </a:r>
            <a:r>
              <a:rPr sz="2700" spc="-20" dirty="0">
                <a:latin typeface="Calibri"/>
                <a:cs typeface="Calibri"/>
              </a:rPr>
              <a:t>have</a:t>
            </a:r>
            <a:r>
              <a:rPr sz="2700" spc="-10" dirty="0">
                <a:latin typeface="Calibri"/>
                <a:cs typeface="Calibri"/>
              </a:rPr>
              <a:t> </a:t>
            </a:r>
            <a:r>
              <a:rPr sz="2700" dirty="0">
                <a:latin typeface="Calibri"/>
                <a:cs typeface="Calibri"/>
              </a:rPr>
              <a:t>25 </a:t>
            </a:r>
            <a:r>
              <a:rPr sz="2700" spc="5" dirty="0">
                <a:latin typeface="Calibri"/>
                <a:cs typeface="Calibri"/>
              </a:rPr>
              <a:t> </a:t>
            </a:r>
            <a:r>
              <a:rPr sz="2700" spc="-5" dirty="0">
                <a:latin typeface="Calibri"/>
                <a:cs typeface="Calibri"/>
              </a:rPr>
              <a:t>Manpower</a:t>
            </a:r>
            <a:r>
              <a:rPr sz="2700" spc="-30" dirty="0">
                <a:latin typeface="Calibri"/>
                <a:cs typeface="Calibri"/>
              </a:rPr>
              <a:t> </a:t>
            </a:r>
            <a:r>
              <a:rPr sz="2700" spc="-25" dirty="0">
                <a:latin typeface="Calibri"/>
                <a:cs typeface="Calibri"/>
              </a:rPr>
              <a:t>for</a:t>
            </a:r>
            <a:r>
              <a:rPr sz="2700" spc="-5" dirty="0">
                <a:latin typeface="Calibri"/>
                <a:cs typeface="Calibri"/>
              </a:rPr>
              <a:t> </a:t>
            </a:r>
            <a:r>
              <a:rPr sz="2700" dirty="0">
                <a:latin typeface="Calibri"/>
                <a:cs typeface="Calibri"/>
              </a:rPr>
              <a:t>on</a:t>
            </a:r>
            <a:r>
              <a:rPr sz="2700" spc="-5" dirty="0">
                <a:latin typeface="Calibri"/>
                <a:cs typeface="Calibri"/>
              </a:rPr>
              <a:t> </a:t>
            </a:r>
            <a:r>
              <a:rPr sz="2700" spc="-10" dirty="0">
                <a:latin typeface="Calibri"/>
                <a:cs typeface="Calibri"/>
              </a:rPr>
              <a:t>site </a:t>
            </a:r>
            <a:r>
              <a:rPr sz="2700" spc="-5" dirty="0">
                <a:latin typeface="Calibri"/>
                <a:cs typeface="Calibri"/>
              </a:rPr>
              <a:t>ducting </a:t>
            </a:r>
            <a:r>
              <a:rPr sz="2700" spc="-10" dirty="0">
                <a:latin typeface="Calibri"/>
                <a:cs typeface="Calibri"/>
              </a:rPr>
              <a:t>fabrication.</a:t>
            </a:r>
            <a:endParaRPr sz="2700">
              <a:latin typeface="Calibri"/>
              <a:cs typeface="Calibri"/>
            </a:endParaRPr>
          </a:p>
          <a:p>
            <a:pPr>
              <a:lnSpc>
                <a:spcPct val="100000"/>
              </a:lnSpc>
            </a:pPr>
            <a:endParaRPr sz="2700">
              <a:latin typeface="Calibri"/>
              <a:cs typeface="Calibri"/>
            </a:endParaRPr>
          </a:p>
          <a:p>
            <a:pPr>
              <a:lnSpc>
                <a:spcPct val="100000"/>
              </a:lnSpc>
            </a:pPr>
            <a:endParaRPr sz="2700">
              <a:latin typeface="Calibri"/>
              <a:cs typeface="Calibri"/>
            </a:endParaRPr>
          </a:p>
          <a:p>
            <a:pPr marL="289560">
              <a:lnSpc>
                <a:spcPct val="100000"/>
              </a:lnSpc>
              <a:spcBef>
                <a:spcPts val="1750"/>
              </a:spcBef>
            </a:pPr>
            <a:r>
              <a:rPr sz="2700" spc="-5" dirty="0">
                <a:latin typeface="Calibri"/>
                <a:cs typeface="Calibri"/>
              </a:rPr>
              <a:t>Duct</a:t>
            </a:r>
            <a:r>
              <a:rPr sz="2700" spc="-25" dirty="0">
                <a:latin typeface="Calibri"/>
                <a:cs typeface="Calibri"/>
              </a:rPr>
              <a:t> </a:t>
            </a:r>
            <a:r>
              <a:rPr sz="2700" spc="-5" dirty="0">
                <a:latin typeface="Calibri"/>
                <a:cs typeface="Calibri"/>
              </a:rPr>
              <a:t>Designing</a:t>
            </a:r>
            <a:r>
              <a:rPr sz="2700" spc="-25" dirty="0">
                <a:latin typeface="Calibri"/>
                <a:cs typeface="Calibri"/>
              </a:rPr>
              <a:t> </a:t>
            </a:r>
            <a:r>
              <a:rPr sz="2700" dirty="0">
                <a:latin typeface="Calibri"/>
                <a:cs typeface="Calibri"/>
              </a:rPr>
              <a:t>in</a:t>
            </a:r>
            <a:r>
              <a:rPr sz="2700" spc="-20" dirty="0">
                <a:latin typeface="Calibri"/>
                <a:cs typeface="Calibri"/>
              </a:rPr>
              <a:t> AUTOCAD</a:t>
            </a:r>
            <a:endParaRPr sz="2700">
              <a:latin typeface="Calibri"/>
              <a:cs typeface="Calibri"/>
            </a:endParaRPr>
          </a:p>
          <a:p>
            <a:pPr marL="360680" marR="1494155">
              <a:lnSpc>
                <a:spcPct val="100000"/>
              </a:lnSpc>
              <a:spcBef>
                <a:spcPts val="1320"/>
              </a:spcBef>
              <a:tabLst>
                <a:tab pos="2976245" algn="l"/>
              </a:tabLst>
            </a:pPr>
            <a:r>
              <a:rPr sz="2700" spc="-50" dirty="0">
                <a:latin typeface="Calibri"/>
                <a:cs typeface="Calibri"/>
              </a:rPr>
              <a:t>We</a:t>
            </a:r>
            <a:r>
              <a:rPr sz="2700" spc="-15" dirty="0">
                <a:latin typeface="Calibri"/>
                <a:cs typeface="Calibri"/>
              </a:rPr>
              <a:t> </a:t>
            </a:r>
            <a:r>
              <a:rPr sz="2700" spc="-20" dirty="0">
                <a:latin typeface="Calibri"/>
                <a:cs typeface="Calibri"/>
              </a:rPr>
              <a:t>have</a:t>
            </a:r>
            <a:r>
              <a:rPr sz="2700" spc="-10" dirty="0">
                <a:latin typeface="Calibri"/>
                <a:cs typeface="Calibri"/>
              </a:rPr>
              <a:t> team</a:t>
            </a:r>
            <a:r>
              <a:rPr sz="2700" spc="-20" dirty="0">
                <a:latin typeface="Calibri"/>
                <a:cs typeface="Calibri"/>
              </a:rPr>
              <a:t> </a:t>
            </a:r>
            <a:r>
              <a:rPr sz="2700" spc="-5" dirty="0">
                <a:latin typeface="Calibri"/>
                <a:cs typeface="Calibri"/>
              </a:rPr>
              <a:t>of</a:t>
            </a:r>
            <a:r>
              <a:rPr sz="2700" spc="5" dirty="0">
                <a:latin typeface="Calibri"/>
                <a:cs typeface="Calibri"/>
              </a:rPr>
              <a:t> </a:t>
            </a:r>
            <a:r>
              <a:rPr sz="2700" spc="-5" dirty="0">
                <a:latin typeface="Calibri"/>
                <a:cs typeface="Calibri"/>
              </a:rPr>
              <a:t>highly qualified</a:t>
            </a:r>
            <a:r>
              <a:rPr sz="2700" spc="-30" dirty="0">
                <a:latin typeface="Calibri"/>
                <a:cs typeface="Calibri"/>
              </a:rPr>
              <a:t> </a:t>
            </a:r>
            <a:r>
              <a:rPr sz="2700" spc="-5" dirty="0">
                <a:latin typeface="Calibri"/>
                <a:cs typeface="Calibri"/>
              </a:rPr>
              <a:t>designer</a:t>
            </a:r>
            <a:r>
              <a:rPr sz="2700" spc="-35" dirty="0">
                <a:latin typeface="Calibri"/>
                <a:cs typeface="Calibri"/>
              </a:rPr>
              <a:t> </a:t>
            </a:r>
            <a:r>
              <a:rPr sz="2700" spc="-25" dirty="0">
                <a:latin typeface="Calibri"/>
                <a:cs typeface="Calibri"/>
              </a:rPr>
              <a:t>for</a:t>
            </a:r>
            <a:r>
              <a:rPr sz="2700" spc="-5" dirty="0">
                <a:latin typeface="Calibri"/>
                <a:cs typeface="Calibri"/>
              </a:rPr>
              <a:t> duct </a:t>
            </a:r>
            <a:r>
              <a:rPr sz="2700" dirty="0">
                <a:latin typeface="Calibri"/>
                <a:cs typeface="Calibri"/>
              </a:rPr>
              <a:t> </a:t>
            </a:r>
            <a:r>
              <a:rPr sz="2700" spc="-5" dirty="0">
                <a:latin typeface="Calibri"/>
                <a:cs typeface="Calibri"/>
              </a:rPr>
              <a:t>designing, </a:t>
            </a:r>
            <a:r>
              <a:rPr sz="2700" spc="-15" dirty="0">
                <a:latin typeface="Calibri"/>
                <a:cs typeface="Calibri"/>
              </a:rPr>
              <a:t>we</a:t>
            </a:r>
            <a:r>
              <a:rPr sz="2700" dirty="0">
                <a:latin typeface="Calibri"/>
                <a:cs typeface="Calibri"/>
              </a:rPr>
              <a:t> </a:t>
            </a:r>
            <a:r>
              <a:rPr sz="2700" spc="-5" dirty="0">
                <a:latin typeface="Calibri"/>
                <a:cs typeface="Calibri"/>
              </a:rPr>
              <a:t>use	</a:t>
            </a:r>
            <a:r>
              <a:rPr sz="2700" spc="-10" dirty="0">
                <a:latin typeface="Calibri"/>
                <a:cs typeface="Calibri"/>
              </a:rPr>
              <a:t>technical </a:t>
            </a:r>
            <a:r>
              <a:rPr sz="2700" spc="-5" dirty="0">
                <a:latin typeface="Calibri"/>
                <a:cs typeface="Calibri"/>
              </a:rPr>
              <a:t>method </a:t>
            </a:r>
            <a:r>
              <a:rPr sz="2700" spc="-25" dirty="0">
                <a:latin typeface="Calibri"/>
                <a:cs typeface="Calibri"/>
              </a:rPr>
              <a:t>for </a:t>
            </a:r>
            <a:r>
              <a:rPr sz="2700" spc="-5" dirty="0">
                <a:latin typeface="Calibri"/>
                <a:cs typeface="Calibri"/>
              </a:rPr>
              <a:t>designing </a:t>
            </a:r>
            <a:r>
              <a:rPr sz="2700" dirty="0">
                <a:latin typeface="Calibri"/>
                <a:cs typeface="Calibri"/>
              </a:rPr>
              <a:t>the </a:t>
            </a:r>
            <a:r>
              <a:rPr sz="2700" spc="-595" dirty="0">
                <a:latin typeface="Calibri"/>
                <a:cs typeface="Calibri"/>
              </a:rPr>
              <a:t> </a:t>
            </a:r>
            <a:r>
              <a:rPr sz="2700" spc="-5" dirty="0">
                <a:latin typeface="Calibri"/>
                <a:cs typeface="Calibri"/>
              </a:rPr>
              <a:t>same</a:t>
            </a:r>
            <a:r>
              <a:rPr sz="2700" spc="-25" dirty="0">
                <a:latin typeface="Calibri"/>
                <a:cs typeface="Calibri"/>
              </a:rPr>
              <a:t> </a:t>
            </a:r>
            <a:r>
              <a:rPr sz="2700" dirty="0">
                <a:latin typeface="Calibri"/>
                <a:cs typeface="Calibri"/>
              </a:rPr>
              <a:t>as</a:t>
            </a:r>
            <a:r>
              <a:rPr sz="2700" spc="-5" dirty="0">
                <a:latin typeface="Calibri"/>
                <a:cs typeface="Calibri"/>
              </a:rPr>
              <a:t> per </a:t>
            </a:r>
            <a:r>
              <a:rPr sz="2700" dirty="0">
                <a:latin typeface="Calibri"/>
                <a:cs typeface="Calibri"/>
              </a:rPr>
              <a:t>air</a:t>
            </a:r>
            <a:r>
              <a:rPr sz="2700" spc="-20" dirty="0">
                <a:latin typeface="Calibri"/>
                <a:cs typeface="Calibri"/>
              </a:rPr>
              <a:t> </a:t>
            </a:r>
            <a:r>
              <a:rPr sz="2700" spc="-5" dirty="0">
                <a:latin typeface="Calibri"/>
                <a:cs typeface="Calibri"/>
              </a:rPr>
              <a:t>velocity</a:t>
            </a:r>
            <a:r>
              <a:rPr sz="2700" spc="-15" dirty="0">
                <a:latin typeface="Calibri"/>
                <a:cs typeface="Calibri"/>
              </a:rPr>
              <a:t> </a:t>
            </a:r>
            <a:r>
              <a:rPr sz="2700" dirty="0">
                <a:latin typeface="Calibri"/>
                <a:cs typeface="Calibri"/>
              </a:rPr>
              <a:t>in</a:t>
            </a:r>
            <a:r>
              <a:rPr sz="2700" spc="-5" dirty="0">
                <a:latin typeface="Calibri"/>
                <a:cs typeface="Calibri"/>
              </a:rPr>
              <a:t> CFM/CMH</a:t>
            </a:r>
            <a:endParaRPr sz="2700">
              <a:latin typeface="Calibri"/>
              <a:cs typeface="Calibri"/>
            </a:endParaRPr>
          </a:p>
        </p:txBody>
      </p:sp>
      <p:sp>
        <p:nvSpPr>
          <p:cNvPr id="6" name="object 6"/>
          <p:cNvSpPr/>
          <p:nvPr/>
        </p:nvSpPr>
        <p:spPr>
          <a:xfrm>
            <a:off x="761" y="3472433"/>
            <a:ext cx="14401800" cy="1905"/>
          </a:xfrm>
          <a:custGeom>
            <a:avLst/>
            <a:gdLst/>
            <a:ahLst/>
            <a:cxnLst/>
            <a:rect l="l" t="t" r="r" b="b"/>
            <a:pathLst>
              <a:path w="14401800" h="1904">
                <a:moveTo>
                  <a:pt x="0" y="0"/>
                </a:moveTo>
                <a:lnTo>
                  <a:pt x="14401800" y="1524"/>
                </a:lnTo>
              </a:path>
            </a:pathLst>
          </a:custGeom>
          <a:ln w="38100">
            <a:solidFill>
              <a:srgbClr val="C00000"/>
            </a:solidFill>
          </a:ln>
        </p:spPr>
        <p:txBody>
          <a:bodyPr wrap="square" lIns="0" tIns="0" rIns="0" bIns="0" rtlCol="0"/>
          <a:lstStyle/>
          <a:p>
            <a:endParaRPr/>
          </a:p>
        </p:txBody>
      </p:sp>
      <p:sp>
        <p:nvSpPr>
          <p:cNvPr id="7" name="object 7"/>
          <p:cNvSpPr/>
          <p:nvPr/>
        </p:nvSpPr>
        <p:spPr>
          <a:xfrm>
            <a:off x="761" y="6688073"/>
            <a:ext cx="14401800" cy="1905"/>
          </a:xfrm>
          <a:custGeom>
            <a:avLst/>
            <a:gdLst/>
            <a:ahLst/>
            <a:cxnLst/>
            <a:rect l="l" t="t" r="r" b="b"/>
            <a:pathLst>
              <a:path w="14401800" h="1904">
                <a:moveTo>
                  <a:pt x="0" y="0"/>
                </a:moveTo>
                <a:lnTo>
                  <a:pt x="14401800" y="1524"/>
                </a:lnTo>
              </a:path>
            </a:pathLst>
          </a:custGeom>
          <a:ln w="38100">
            <a:solidFill>
              <a:srgbClr val="C00000"/>
            </a:solidFill>
          </a:ln>
        </p:spPr>
        <p:txBody>
          <a:bodyPr wrap="square" lIns="0" tIns="0" rIns="0" bIns="0" rtlCol="0"/>
          <a:lstStyle/>
          <a:p>
            <a:endParaRPr/>
          </a:p>
        </p:txBody>
      </p:sp>
      <p:pic>
        <p:nvPicPr>
          <p:cNvPr id="8" name="Picture 7" descr="WhatsApp Image 2024-01-20 at 12.45.31.jpeg"/>
          <p:cNvPicPr>
            <a:picLocks noChangeAspect="1"/>
          </p:cNvPicPr>
          <p:nvPr/>
        </p:nvPicPr>
        <p:blipFill>
          <a:blip r:embed="rId2"/>
          <a:stretch>
            <a:fillRect/>
          </a:stretch>
        </p:blipFill>
        <p:spPr>
          <a:xfrm>
            <a:off x="342900" y="679450"/>
            <a:ext cx="3657600" cy="2590800"/>
          </a:xfrm>
          <a:prstGeom prst="rect">
            <a:avLst/>
          </a:prstGeom>
        </p:spPr>
      </p:pic>
      <p:pic>
        <p:nvPicPr>
          <p:cNvPr id="9" name="Picture 8" descr="WhatsApp Image 2024-01-20 at 12.45.29 (1).jpeg"/>
          <p:cNvPicPr>
            <a:picLocks noChangeAspect="1"/>
          </p:cNvPicPr>
          <p:nvPr/>
        </p:nvPicPr>
        <p:blipFill>
          <a:blip r:embed="rId3"/>
          <a:stretch>
            <a:fillRect/>
          </a:stretch>
        </p:blipFill>
        <p:spPr>
          <a:xfrm>
            <a:off x="342900" y="3651250"/>
            <a:ext cx="3733800" cy="2743200"/>
          </a:xfrm>
          <a:prstGeom prst="rect">
            <a:avLst/>
          </a:prstGeom>
        </p:spPr>
      </p:pic>
      <p:pic>
        <p:nvPicPr>
          <p:cNvPr id="10" name="Picture 9" descr="WhatsApp Image 2024-02-10 at 14.35.30.jpeg"/>
          <p:cNvPicPr>
            <a:picLocks noChangeAspect="1"/>
          </p:cNvPicPr>
          <p:nvPr/>
        </p:nvPicPr>
        <p:blipFill>
          <a:blip r:embed="rId4"/>
          <a:stretch>
            <a:fillRect/>
          </a:stretch>
        </p:blipFill>
        <p:spPr>
          <a:xfrm>
            <a:off x="342900" y="6927850"/>
            <a:ext cx="3886199" cy="2971800"/>
          </a:xfrm>
          <a:prstGeom prst="rect">
            <a:avLst/>
          </a:prstGeom>
        </p:spPr>
        <p:style>
          <a:lnRef idx="2">
            <a:schemeClr val="dk1">
              <a:shade val="50000"/>
            </a:schemeClr>
          </a:lnRef>
          <a:fillRef idx="1">
            <a:schemeClr val="dk1"/>
          </a:fillRef>
          <a:effectRef idx="0">
            <a:schemeClr val="dk1"/>
          </a:effectRef>
          <a:fontRef idx="minor">
            <a:schemeClr val="lt1"/>
          </a:fontRef>
        </p:style>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txBox="1"/>
          <p:nvPr/>
        </p:nvSpPr>
        <p:spPr>
          <a:xfrm>
            <a:off x="4779645" y="4055186"/>
            <a:ext cx="3768725" cy="3352800"/>
          </a:xfrm>
          <a:prstGeom prst="rect">
            <a:avLst/>
          </a:prstGeom>
        </p:spPr>
        <p:txBody>
          <a:bodyPr vert="horz" wrap="square" lIns="0" tIns="12700" rIns="0" bIns="0" rtlCol="0">
            <a:spAutoFit/>
          </a:bodyPr>
          <a:lstStyle/>
          <a:p>
            <a:pPr marL="12700" marR="5080">
              <a:lnSpc>
                <a:spcPct val="100000"/>
              </a:lnSpc>
              <a:spcBef>
                <a:spcPts val="100"/>
              </a:spcBef>
            </a:pPr>
            <a:r>
              <a:rPr sz="2700" i="1" spc="-10" dirty="0">
                <a:latin typeface="Calibri"/>
                <a:cs typeface="Calibri"/>
              </a:rPr>
              <a:t>Installation of different </a:t>
            </a:r>
            <a:r>
              <a:rPr sz="2700" i="1" dirty="0">
                <a:latin typeface="Calibri"/>
                <a:cs typeface="Calibri"/>
              </a:rPr>
              <a:t>air- </a:t>
            </a:r>
            <a:r>
              <a:rPr sz="2700" i="1" spc="-600" dirty="0">
                <a:latin typeface="Calibri"/>
                <a:cs typeface="Calibri"/>
              </a:rPr>
              <a:t> </a:t>
            </a:r>
            <a:r>
              <a:rPr sz="2700" i="1" spc="-10" dirty="0">
                <a:latin typeface="Calibri"/>
                <a:cs typeface="Calibri"/>
              </a:rPr>
              <a:t>condition </a:t>
            </a:r>
            <a:r>
              <a:rPr sz="2700" i="1" spc="-5" dirty="0">
                <a:latin typeface="Calibri"/>
                <a:cs typeface="Calibri"/>
              </a:rPr>
              <a:t>technologies</a:t>
            </a:r>
            <a:endParaRPr sz="2700">
              <a:latin typeface="Calibri"/>
              <a:cs typeface="Calibri"/>
            </a:endParaRPr>
          </a:p>
          <a:p>
            <a:pPr marL="276225" indent="-121285">
              <a:lnSpc>
                <a:spcPct val="100000"/>
              </a:lnSpc>
              <a:spcBef>
                <a:spcPts val="270"/>
              </a:spcBef>
              <a:buSzPct val="96296"/>
              <a:buFont typeface="Arial MT"/>
              <a:buChar char="•"/>
              <a:tabLst>
                <a:tab pos="276860" algn="l"/>
              </a:tabLst>
            </a:pPr>
            <a:r>
              <a:rPr sz="2700" spc="-5" dirty="0">
                <a:latin typeface="Calibri"/>
                <a:cs typeface="Calibri"/>
              </a:rPr>
              <a:t>Split</a:t>
            </a:r>
            <a:r>
              <a:rPr sz="2700" spc="-45" dirty="0">
                <a:latin typeface="Calibri"/>
                <a:cs typeface="Calibri"/>
              </a:rPr>
              <a:t> </a:t>
            </a:r>
            <a:r>
              <a:rPr sz="2700" dirty="0">
                <a:latin typeface="Calibri"/>
                <a:cs typeface="Calibri"/>
              </a:rPr>
              <a:t>Ac</a:t>
            </a:r>
            <a:endParaRPr sz="2700">
              <a:latin typeface="Calibri"/>
              <a:cs typeface="Calibri"/>
            </a:endParaRPr>
          </a:p>
          <a:p>
            <a:pPr marL="276225" indent="-121285">
              <a:lnSpc>
                <a:spcPct val="100000"/>
              </a:lnSpc>
              <a:spcBef>
                <a:spcPts val="5"/>
              </a:spcBef>
              <a:buSzPct val="96296"/>
              <a:buFont typeface="Arial MT"/>
              <a:buChar char="•"/>
              <a:tabLst>
                <a:tab pos="276860" algn="l"/>
              </a:tabLst>
            </a:pPr>
            <a:r>
              <a:rPr sz="2700" spc="-10" dirty="0">
                <a:latin typeface="Calibri"/>
                <a:cs typeface="Calibri"/>
              </a:rPr>
              <a:t>Ductable</a:t>
            </a:r>
            <a:r>
              <a:rPr sz="2700" spc="-40" dirty="0">
                <a:latin typeface="Calibri"/>
                <a:cs typeface="Calibri"/>
              </a:rPr>
              <a:t> </a:t>
            </a:r>
            <a:r>
              <a:rPr sz="2700" dirty="0">
                <a:latin typeface="Calibri"/>
                <a:cs typeface="Calibri"/>
              </a:rPr>
              <a:t>Ac</a:t>
            </a:r>
            <a:endParaRPr sz="2700">
              <a:latin typeface="Calibri"/>
              <a:cs typeface="Calibri"/>
            </a:endParaRPr>
          </a:p>
          <a:p>
            <a:pPr marL="276225" indent="-121285">
              <a:lnSpc>
                <a:spcPct val="100000"/>
              </a:lnSpc>
              <a:buSzPct val="96296"/>
              <a:buFont typeface="Arial MT"/>
              <a:buChar char="•"/>
              <a:tabLst>
                <a:tab pos="276860" algn="l"/>
              </a:tabLst>
            </a:pPr>
            <a:r>
              <a:rPr sz="2700" spc="-30" dirty="0">
                <a:latin typeface="Calibri"/>
                <a:cs typeface="Calibri"/>
              </a:rPr>
              <a:t>VRV/VRF</a:t>
            </a:r>
            <a:endParaRPr sz="2700">
              <a:latin typeface="Calibri"/>
              <a:cs typeface="Calibri"/>
            </a:endParaRPr>
          </a:p>
          <a:p>
            <a:pPr marL="155575" marR="27305">
              <a:lnSpc>
                <a:spcPct val="100000"/>
              </a:lnSpc>
              <a:buSzPct val="96296"/>
              <a:buFont typeface="Arial MT"/>
              <a:buChar char="•"/>
              <a:tabLst>
                <a:tab pos="276860" algn="l"/>
              </a:tabLst>
            </a:pPr>
            <a:r>
              <a:rPr sz="2700" spc="-5" dirty="0">
                <a:latin typeface="Calibri"/>
                <a:cs typeface="Calibri"/>
              </a:rPr>
              <a:t>Air-cooled</a:t>
            </a:r>
            <a:r>
              <a:rPr sz="2700" spc="-45" dirty="0">
                <a:latin typeface="Calibri"/>
                <a:cs typeface="Calibri"/>
              </a:rPr>
              <a:t> </a:t>
            </a:r>
            <a:r>
              <a:rPr sz="2700" spc="-20" dirty="0">
                <a:latin typeface="Calibri"/>
                <a:cs typeface="Calibri"/>
              </a:rPr>
              <a:t>/water</a:t>
            </a:r>
            <a:r>
              <a:rPr sz="2700" spc="-60" dirty="0">
                <a:latin typeface="Calibri"/>
                <a:cs typeface="Calibri"/>
              </a:rPr>
              <a:t> </a:t>
            </a:r>
            <a:r>
              <a:rPr sz="2700" spc="-5" dirty="0">
                <a:latin typeface="Calibri"/>
                <a:cs typeface="Calibri"/>
              </a:rPr>
              <a:t>cooled </a:t>
            </a:r>
            <a:r>
              <a:rPr sz="2700" spc="-595" dirty="0">
                <a:latin typeface="Calibri"/>
                <a:cs typeface="Calibri"/>
              </a:rPr>
              <a:t> </a:t>
            </a:r>
            <a:r>
              <a:rPr sz="2700" dirty="0">
                <a:latin typeface="Calibri"/>
                <a:cs typeface="Calibri"/>
              </a:rPr>
              <a:t>chiller</a:t>
            </a:r>
            <a:endParaRPr sz="2700">
              <a:latin typeface="Calibri"/>
              <a:cs typeface="Calibri"/>
            </a:endParaRPr>
          </a:p>
          <a:p>
            <a:pPr marL="276225" indent="-121285">
              <a:lnSpc>
                <a:spcPct val="100000"/>
              </a:lnSpc>
              <a:buSzPct val="96296"/>
              <a:buFont typeface="Arial MT"/>
              <a:buChar char="•"/>
              <a:tabLst>
                <a:tab pos="276860" algn="l"/>
              </a:tabLst>
            </a:pPr>
            <a:r>
              <a:rPr sz="2700" dirty="0">
                <a:latin typeface="Calibri"/>
                <a:cs typeface="Calibri"/>
              </a:rPr>
              <a:t>AIR</a:t>
            </a:r>
            <a:r>
              <a:rPr sz="2700" spc="-35" dirty="0">
                <a:latin typeface="Calibri"/>
                <a:cs typeface="Calibri"/>
              </a:rPr>
              <a:t> </a:t>
            </a:r>
            <a:r>
              <a:rPr sz="2700" spc="-5" dirty="0">
                <a:latin typeface="Calibri"/>
                <a:cs typeface="Calibri"/>
              </a:rPr>
              <a:t>Handling</a:t>
            </a:r>
            <a:r>
              <a:rPr sz="2700" spc="-25" dirty="0">
                <a:latin typeface="Calibri"/>
                <a:cs typeface="Calibri"/>
              </a:rPr>
              <a:t> </a:t>
            </a:r>
            <a:r>
              <a:rPr sz="2700" dirty="0">
                <a:latin typeface="Calibri"/>
                <a:cs typeface="Calibri"/>
              </a:rPr>
              <a:t>Unit</a:t>
            </a:r>
            <a:r>
              <a:rPr sz="2700" spc="-10" dirty="0">
                <a:latin typeface="Calibri"/>
                <a:cs typeface="Calibri"/>
              </a:rPr>
              <a:t> </a:t>
            </a:r>
            <a:r>
              <a:rPr sz="2700" dirty="0">
                <a:latin typeface="Calibri"/>
                <a:cs typeface="Calibri"/>
              </a:rPr>
              <a:t>(</a:t>
            </a:r>
            <a:r>
              <a:rPr sz="2700" spc="-35" dirty="0">
                <a:latin typeface="Calibri"/>
                <a:cs typeface="Calibri"/>
              </a:rPr>
              <a:t> </a:t>
            </a:r>
            <a:r>
              <a:rPr sz="2700" spc="-5" dirty="0">
                <a:latin typeface="Calibri"/>
                <a:cs typeface="Calibri"/>
              </a:rPr>
              <a:t>AHU)</a:t>
            </a:r>
            <a:endParaRPr sz="2700">
              <a:latin typeface="Calibri"/>
              <a:cs typeface="Calibri"/>
            </a:endParaRPr>
          </a:p>
        </p:txBody>
      </p:sp>
      <p:grpSp>
        <p:nvGrpSpPr>
          <p:cNvPr id="11" name="object 11"/>
          <p:cNvGrpSpPr/>
          <p:nvPr/>
        </p:nvGrpSpPr>
        <p:grpSpPr>
          <a:xfrm>
            <a:off x="-18288" y="761"/>
            <a:ext cx="14439900" cy="10801350"/>
            <a:chOff x="-18288" y="761"/>
            <a:chExt cx="14439900" cy="10801350"/>
          </a:xfrm>
        </p:grpSpPr>
        <p:sp>
          <p:nvSpPr>
            <p:cNvPr id="12" name="object 12"/>
            <p:cNvSpPr/>
            <p:nvPr/>
          </p:nvSpPr>
          <p:spPr>
            <a:xfrm>
              <a:off x="761" y="3757421"/>
              <a:ext cx="14401800" cy="3860800"/>
            </a:xfrm>
            <a:custGeom>
              <a:avLst/>
              <a:gdLst/>
              <a:ahLst/>
              <a:cxnLst/>
              <a:rect l="l" t="t" r="r" b="b"/>
              <a:pathLst>
                <a:path w="14401800" h="3860800">
                  <a:moveTo>
                    <a:pt x="0" y="0"/>
                  </a:moveTo>
                  <a:lnTo>
                    <a:pt x="14401800" y="1650"/>
                  </a:lnTo>
                </a:path>
                <a:path w="14401800" h="3860800">
                  <a:moveTo>
                    <a:pt x="0" y="3858768"/>
                  </a:moveTo>
                  <a:lnTo>
                    <a:pt x="14401800" y="3860419"/>
                  </a:lnTo>
                </a:path>
              </a:pathLst>
            </a:custGeom>
            <a:ln w="38100">
              <a:solidFill>
                <a:srgbClr val="C00000"/>
              </a:solidFill>
            </a:ln>
          </p:spPr>
          <p:txBody>
            <a:bodyPr wrap="square" lIns="0" tIns="0" rIns="0" bIns="0" rtlCol="0"/>
            <a:lstStyle/>
            <a:p>
              <a:endParaRPr/>
            </a:p>
          </p:txBody>
        </p:sp>
        <p:sp>
          <p:nvSpPr>
            <p:cNvPr id="13" name="object 13"/>
            <p:cNvSpPr/>
            <p:nvPr/>
          </p:nvSpPr>
          <p:spPr>
            <a:xfrm>
              <a:off x="4200906" y="761"/>
              <a:ext cx="6002020" cy="10801350"/>
            </a:xfrm>
            <a:custGeom>
              <a:avLst/>
              <a:gdLst/>
              <a:ahLst/>
              <a:cxnLst/>
              <a:rect l="l" t="t" r="r" b="b"/>
              <a:pathLst>
                <a:path w="6002020" h="10801350">
                  <a:moveTo>
                    <a:pt x="0" y="0"/>
                  </a:moveTo>
                  <a:lnTo>
                    <a:pt x="0" y="10801350"/>
                  </a:lnTo>
                </a:path>
                <a:path w="6002020" h="10801350">
                  <a:moveTo>
                    <a:pt x="6001512" y="0"/>
                  </a:moveTo>
                  <a:lnTo>
                    <a:pt x="6001512" y="10801350"/>
                  </a:lnTo>
                </a:path>
              </a:pathLst>
            </a:custGeom>
            <a:ln w="38100">
              <a:solidFill>
                <a:srgbClr val="CC0000"/>
              </a:solidFill>
            </a:ln>
          </p:spPr>
          <p:txBody>
            <a:bodyPr wrap="square" lIns="0" tIns="0" rIns="0" bIns="0" rtlCol="0"/>
            <a:lstStyle/>
            <a:p>
              <a:endParaRPr/>
            </a:p>
          </p:txBody>
        </p:sp>
      </p:grpSp>
      <p:pic>
        <p:nvPicPr>
          <p:cNvPr id="14" name="Picture 13" descr="WhatsApp Image 2024-02-07 at 15.10.19.jpeg"/>
          <p:cNvPicPr>
            <a:picLocks noChangeAspect="1"/>
          </p:cNvPicPr>
          <p:nvPr/>
        </p:nvPicPr>
        <p:blipFill>
          <a:blip r:embed="rId2"/>
          <a:stretch>
            <a:fillRect/>
          </a:stretch>
        </p:blipFill>
        <p:spPr>
          <a:xfrm>
            <a:off x="0" y="3803650"/>
            <a:ext cx="4152899" cy="3727450"/>
          </a:xfrm>
          <a:prstGeom prst="rect">
            <a:avLst/>
          </a:prstGeom>
        </p:spPr>
      </p:pic>
      <p:pic>
        <p:nvPicPr>
          <p:cNvPr id="16" name="Picture 15" descr="WhatsApp Image 2024-02-10 at 12.18.43.jpeg"/>
          <p:cNvPicPr>
            <a:picLocks noChangeAspect="1"/>
          </p:cNvPicPr>
          <p:nvPr/>
        </p:nvPicPr>
        <p:blipFill>
          <a:blip r:embed="rId3"/>
          <a:stretch>
            <a:fillRect/>
          </a:stretch>
        </p:blipFill>
        <p:spPr>
          <a:xfrm>
            <a:off x="0" y="7689850"/>
            <a:ext cx="4152900" cy="3117850"/>
          </a:xfrm>
          <a:prstGeom prst="rect">
            <a:avLst/>
          </a:prstGeom>
        </p:spPr>
      </p:pic>
      <p:pic>
        <p:nvPicPr>
          <p:cNvPr id="17" name="Picture 16" descr="WhatsApp Image 2024-02-10 at 13.18.29.jpeg"/>
          <p:cNvPicPr>
            <a:picLocks noChangeAspect="1"/>
          </p:cNvPicPr>
          <p:nvPr/>
        </p:nvPicPr>
        <p:blipFill>
          <a:blip r:embed="rId4"/>
          <a:stretch>
            <a:fillRect/>
          </a:stretch>
        </p:blipFill>
        <p:spPr>
          <a:xfrm>
            <a:off x="4305300" y="7689850"/>
            <a:ext cx="5791200" cy="3117850"/>
          </a:xfrm>
          <a:prstGeom prst="rect">
            <a:avLst/>
          </a:prstGeom>
        </p:spPr>
      </p:pic>
      <p:pic>
        <p:nvPicPr>
          <p:cNvPr id="18" name="Picture 17" descr="WhatsApp Image 2024-02-10 at 13.17.30.jpeg"/>
          <p:cNvPicPr>
            <a:picLocks noChangeAspect="1"/>
          </p:cNvPicPr>
          <p:nvPr/>
        </p:nvPicPr>
        <p:blipFill>
          <a:blip r:embed="rId5"/>
          <a:stretch>
            <a:fillRect/>
          </a:stretch>
        </p:blipFill>
        <p:spPr>
          <a:xfrm>
            <a:off x="4305300" y="0"/>
            <a:ext cx="5791200" cy="3727450"/>
          </a:xfrm>
          <a:prstGeom prst="rect">
            <a:avLst/>
          </a:prstGeom>
        </p:spPr>
      </p:pic>
      <p:pic>
        <p:nvPicPr>
          <p:cNvPr id="20" name="Picture 19" descr="WhatsApp Image 2024-02-09 at 15.12.11.jpeg"/>
          <p:cNvPicPr>
            <a:picLocks noChangeAspect="1"/>
          </p:cNvPicPr>
          <p:nvPr/>
        </p:nvPicPr>
        <p:blipFill>
          <a:blip r:embed="rId6"/>
          <a:stretch>
            <a:fillRect/>
          </a:stretch>
        </p:blipFill>
        <p:spPr>
          <a:xfrm>
            <a:off x="10248900" y="3803650"/>
            <a:ext cx="4152900" cy="3733800"/>
          </a:xfrm>
          <a:prstGeom prst="rect">
            <a:avLst/>
          </a:prstGeom>
        </p:spPr>
      </p:pic>
      <p:pic>
        <p:nvPicPr>
          <p:cNvPr id="19" name="Picture 18" descr="WhatsApp Image 2024-02-10 at 13.03.50 (1).jpeg"/>
          <p:cNvPicPr>
            <a:picLocks noChangeAspect="1"/>
          </p:cNvPicPr>
          <p:nvPr/>
        </p:nvPicPr>
        <p:blipFill>
          <a:blip r:embed="rId7"/>
          <a:stretch>
            <a:fillRect/>
          </a:stretch>
        </p:blipFill>
        <p:spPr>
          <a:xfrm>
            <a:off x="10248900" y="0"/>
            <a:ext cx="4152900" cy="3727450"/>
          </a:xfrm>
          <a:prstGeom prst="rect">
            <a:avLst/>
          </a:prstGeom>
        </p:spPr>
      </p:pic>
      <p:pic>
        <p:nvPicPr>
          <p:cNvPr id="21" name="Picture 20" descr="WhatsApp Image 2024-01-20 at 12.45.31.jpeg"/>
          <p:cNvPicPr>
            <a:picLocks noChangeAspect="1"/>
          </p:cNvPicPr>
          <p:nvPr/>
        </p:nvPicPr>
        <p:blipFill>
          <a:blip r:embed="rId8"/>
          <a:stretch>
            <a:fillRect/>
          </a:stretch>
        </p:blipFill>
        <p:spPr>
          <a:xfrm>
            <a:off x="10248900" y="7689850"/>
            <a:ext cx="4152900" cy="3117850"/>
          </a:xfrm>
          <a:prstGeom prst="rect">
            <a:avLst/>
          </a:prstGeom>
        </p:spPr>
      </p:pic>
      <p:pic>
        <p:nvPicPr>
          <p:cNvPr id="23" name="Picture 22" descr="WhatsApp Image 2024-02-15 at 12.38.15.jpeg"/>
          <p:cNvPicPr>
            <a:picLocks noChangeAspect="1"/>
          </p:cNvPicPr>
          <p:nvPr/>
        </p:nvPicPr>
        <p:blipFill>
          <a:blip r:embed="rId9"/>
          <a:stretch>
            <a:fillRect/>
          </a:stretch>
        </p:blipFill>
        <p:spPr>
          <a:xfrm>
            <a:off x="0" y="0"/>
            <a:ext cx="4152900" cy="37211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4401800" cy="570309"/>
          </a:xfrm>
          <a:prstGeom prst="rect">
            <a:avLst/>
          </a:prstGeom>
        </p:spPr>
      </p:pic>
      <p:sp>
        <p:nvSpPr>
          <p:cNvPr id="3" name="object 3"/>
          <p:cNvSpPr txBox="1">
            <a:spLocks noGrp="1"/>
          </p:cNvSpPr>
          <p:nvPr>
            <p:ph type="title"/>
          </p:nvPr>
        </p:nvSpPr>
        <p:spPr>
          <a:xfrm>
            <a:off x="3362325" y="11683"/>
            <a:ext cx="7677150" cy="436880"/>
          </a:xfrm>
          <a:prstGeom prst="rect">
            <a:avLst/>
          </a:prstGeom>
        </p:spPr>
        <p:txBody>
          <a:bodyPr vert="horz" wrap="square" lIns="0" tIns="12700" rIns="0" bIns="0" rtlCol="0">
            <a:spAutoFit/>
          </a:bodyPr>
          <a:lstStyle/>
          <a:p>
            <a:pPr marL="12700">
              <a:lnSpc>
                <a:spcPct val="100000"/>
              </a:lnSpc>
              <a:spcBef>
                <a:spcPts val="100"/>
              </a:spcBef>
            </a:pPr>
            <a:r>
              <a:rPr spc="-5" dirty="0"/>
              <a:t>Air-conditioning</a:t>
            </a:r>
            <a:r>
              <a:rPr spc="-10" dirty="0"/>
              <a:t> </a:t>
            </a:r>
            <a:r>
              <a:rPr spc="-5" dirty="0"/>
              <a:t>AMC</a:t>
            </a:r>
            <a:r>
              <a:rPr spc="-15" dirty="0"/>
              <a:t> </a:t>
            </a:r>
            <a:r>
              <a:rPr dirty="0"/>
              <a:t>(</a:t>
            </a:r>
            <a:r>
              <a:rPr spc="-10" dirty="0"/>
              <a:t> </a:t>
            </a:r>
            <a:r>
              <a:rPr dirty="0"/>
              <a:t>Annual</a:t>
            </a:r>
            <a:r>
              <a:rPr spc="5" dirty="0"/>
              <a:t> </a:t>
            </a:r>
            <a:r>
              <a:rPr spc="-10" dirty="0"/>
              <a:t>Maintenance</a:t>
            </a:r>
            <a:r>
              <a:rPr spc="5" dirty="0"/>
              <a:t> </a:t>
            </a:r>
            <a:r>
              <a:rPr spc="-10" dirty="0"/>
              <a:t>contract</a:t>
            </a:r>
            <a:r>
              <a:rPr b="0" spc="-10" dirty="0">
                <a:latin typeface="Calibri"/>
                <a:cs typeface="Calibri"/>
              </a:rPr>
              <a:t>)</a:t>
            </a:r>
          </a:p>
        </p:txBody>
      </p:sp>
      <p:sp>
        <p:nvSpPr>
          <p:cNvPr id="4" name="object 4"/>
          <p:cNvSpPr txBox="1"/>
          <p:nvPr/>
        </p:nvSpPr>
        <p:spPr>
          <a:xfrm>
            <a:off x="850188" y="769111"/>
            <a:ext cx="12964795" cy="9814560"/>
          </a:xfrm>
          <a:prstGeom prst="rect">
            <a:avLst/>
          </a:prstGeom>
        </p:spPr>
        <p:txBody>
          <a:bodyPr vert="horz" wrap="square" lIns="0" tIns="12700" rIns="0" bIns="0" rtlCol="0">
            <a:spAutoFit/>
          </a:bodyPr>
          <a:lstStyle/>
          <a:p>
            <a:pPr marL="12700" marR="1049655">
              <a:lnSpc>
                <a:spcPct val="100000"/>
              </a:lnSpc>
              <a:spcBef>
                <a:spcPts val="100"/>
              </a:spcBef>
            </a:pPr>
            <a:r>
              <a:rPr sz="2700" i="1" spc="-5" dirty="0">
                <a:latin typeface="Calibri"/>
                <a:cs typeface="Calibri"/>
              </a:rPr>
              <a:t>Our </a:t>
            </a:r>
            <a:r>
              <a:rPr sz="2700" i="1" dirty="0">
                <a:latin typeface="Calibri"/>
                <a:cs typeface="Calibri"/>
              </a:rPr>
              <a:t>service range includes a wide range </a:t>
            </a:r>
            <a:r>
              <a:rPr sz="2700" i="1" spc="-10" dirty="0">
                <a:latin typeface="Calibri"/>
                <a:cs typeface="Calibri"/>
              </a:rPr>
              <a:t>of </a:t>
            </a:r>
            <a:r>
              <a:rPr sz="2700" i="1" dirty="0">
                <a:latin typeface="Calibri"/>
                <a:cs typeface="Calibri"/>
              </a:rPr>
              <a:t>AMC </a:t>
            </a:r>
            <a:r>
              <a:rPr sz="2700" i="1" spc="-5" dirty="0">
                <a:latin typeface="Calibri"/>
                <a:cs typeface="Calibri"/>
              </a:rPr>
              <a:t>(Annual Maintenance Contract), </a:t>
            </a:r>
            <a:r>
              <a:rPr sz="2700" i="1" spc="-35" dirty="0">
                <a:latin typeface="Calibri"/>
                <a:cs typeface="Calibri"/>
              </a:rPr>
              <a:t>AC </a:t>
            </a:r>
            <a:r>
              <a:rPr sz="2700" i="1" spc="-30" dirty="0">
                <a:latin typeface="Calibri"/>
                <a:cs typeface="Calibri"/>
              </a:rPr>
              <a:t> </a:t>
            </a:r>
            <a:r>
              <a:rPr sz="2700" i="1" spc="-10" dirty="0">
                <a:latin typeface="Calibri"/>
                <a:cs typeface="Calibri"/>
              </a:rPr>
              <a:t>Repair</a:t>
            </a:r>
            <a:r>
              <a:rPr sz="2700" i="1" dirty="0">
                <a:latin typeface="Calibri"/>
                <a:cs typeface="Calibri"/>
              </a:rPr>
              <a:t> Service,</a:t>
            </a:r>
            <a:r>
              <a:rPr sz="2700" i="1" spc="-10" dirty="0">
                <a:latin typeface="Calibri"/>
                <a:cs typeface="Calibri"/>
              </a:rPr>
              <a:t> </a:t>
            </a:r>
            <a:r>
              <a:rPr sz="2700" i="1" spc="-35" dirty="0">
                <a:latin typeface="Calibri"/>
                <a:cs typeface="Calibri"/>
              </a:rPr>
              <a:t>AC</a:t>
            </a:r>
            <a:r>
              <a:rPr sz="2700" i="1" spc="5" dirty="0">
                <a:latin typeface="Calibri"/>
                <a:cs typeface="Calibri"/>
              </a:rPr>
              <a:t> </a:t>
            </a:r>
            <a:r>
              <a:rPr sz="2700" i="1" spc="-5" dirty="0">
                <a:latin typeface="Calibri"/>
                <a:cs typeface="Calibri"/>
              </a:rPr>
              <a:t>Maintenance,</a:t>
            </a:r>
            <a:r>
              <a:rPr sz="2700" i="1" spc="-35" dirty="0">
                <a:latin typeface="Calibri"/>
                <a:cs typeface="Calibri"/>
              </a:rPr>
              <a:t> AC</a:t>
            </a:r>
            <a:r>
              <a:rPr sz="2700" i="1" spc="5" dirty="0">
                <a:latin typeface="Calibri"/>
                <a:cs typeface="Calibri"/>
              </a:rPr>
              <a:t> </a:t>
            </a:r>
            <a:r>
              <a:rPr sz="2700" i="1" spc="-10" dirty="0">
                <a:latin typeface="Calibri"/>
                <a:cs typeface="Calibri"/>
              </a:rPr>
              <a:t>Installation,</a:t>
            </a:r>
            <a:r>
              <a:rPr sz="2700" i="1" spc="-15" dirty="0">
                <a:latin typeface="Calibri"/>
                <a:cs typeface="Calibri"/>
              </a:rPr>
              <a:t> </a:t>
            </a:r>
            <a:r>
              <a:rPr sz="2700" i="1" dirty="0">
                <a:latin typeface="Calibri"/>
                <a:cs typeface="Calibri"/>
              </a:rPr>
              <a:t>24/7</a:t>
            </a:r>
            <a:r>
              <a:rPr sz="2700" i="1" spc="-15" dirty="0">
                <a:latin typeface="Calibri"/>
                <a:cs typeface="Calibri"/>
              </a:rPr>
              <a:t> </a:t>
            </a:r>
            <a:r>
              <a:rPr sz="2700" i="1" spc="-30" dirty="0">
                <a:latin typeface="Calibri"/>
                <a:cs typeface="Calibri"/>
              </a:rPr>
              <a:t>Technical</a:t>
            </a:r>
            <a:r>
              <a:rPr sz="2700" i="1" spc="-25" dirty="0">
                <a:latin typeface="Calibri"/>
                <a:cs typeface="Calibri"/>
              </a:rPr>
              <a:t> </a:t>
            </a:r>
            <a:r>
              <a:rPr sz="2700" i="1" spc="-5" dirty="0">
                <a:latin typeface="Calibri"/>
                <a:cs typeface="Calibri"/>
              </a:rPr>
              <a:t>Support and</a:t>
            </a:r>
            <a:r>
              <a:rPr sz="2700" i="1" spc="-15" dirty="0">
                <a:latin typeface="Calibri"/>
                <a:cs typeface="Calibri"/>
              </a:rPr>
              <a:t> </a:t>
            </a:r>
            <a:r>
              <a:rPr sz="2700" i="1" spc="-5" dirty="0">
                <a:latin typeface="Calibri"/>
                <a:cs typeface="Calibri"/>
              </a:rPr>
              <a:t>One Time </a:t>
            </a:r>
            <a:r>
              <a:rPr sz="2700" i="1" spc="-595" dirty="0">
                <a:latin typeface="Calibri"/>
                <a:cs typeface="Calibri"/>
              </a:rPr>
              <a:t> </a:t>
            </a:r>
            <a:r>
              <a:rPr sz="2700" i="1" spc="-5" dirty="0">
                <a:latin typeface="Calibri"/>
                <a:cs typeface="Calibri"/>
              </a:rPr>
              <a:t>Service</a:t>
            </a:r>
            <a:r>
              <a:rPr sz="2700" spc="-5" dirty="0">
                <a:latin typeface="Calibri"/>
                <a:cs typeface="Calibri"/>
              </a:rPr>
              <a:t>.</a:t>
            </a:r>
            <a:endParaRPr sz="2700">
              <a:latin typeface="Calibri"/>
              <a:cs typeface="Calibri"/>
            </a:endParaRPr>
          </a:p>
          <a:p>
            <a:pPr marL="83820" marR="405130">
              <a:lnSpc>
                <a:spcPct val="150000"/>
              </a:lnSpc>
              <a:spcBef>
                <a:spcPts val="30"/>
              </a:spcBef>
            </a:pPr>
            <a:r>
              <a:rPr sz="2200" spc="-5" dirty="0">
                <a:latin typeface="Calibri"/>
                <a:cs typeface="Calibri"/>
              </a:rPr>
              <a:t>It</a:t>
            </a:r>
            <a:r>
              <a:rPr sz="2200" dirty="0">
                <a:latin typeface="Calibri"/>
                <a:cs typeface="Calibri"/>
              </a:rPr>
              <a:t> </a:t>
            </a:r>
            <a:r>
              <a:rPr sz="2200" spc="-5" dirty="0">
                <a:latin typeface="Calibri"/>
                <a:cs typeface="Calibri"/>
              </a:rPr>
              <a:t>is</a:t>
            </a:r>
            <a:r>
              <a:rPr sz="2200" spc="5" dirty="0">
                <a:latin typeface="Calibri"/>
                <a:cs typeface="Calibri"/>
              </a:rPr>
              <a:t> </a:t>
            </a:r>
            <a:r>
              <a:rPr sz="2200" spc="-5" dirty="0">
                <a:latin typeface="Calibri"/>
                <a:cs typeface="Calibri"/>
              </a:rPr>
              <a:t>a</a:t>
            </a:r>
            <a:r>
              <a:rPr sz="2200" dirty="0">
                <a:latin typeface="Calibri"/>
                <a:cs typeface="Calibri"/>
              </a:rPr>
              <a:t> </a:t>
            </a:r>
            <a:r>
              <a:rPr sz="2200" spc="-10" dirty="0">
                <a:latin typeface="Calibri"/>
                <a:cs typeface="Calibri"/>
              </a:rPr>
              <a:t>good</a:t>
            </a:r>
            <a:r>
              <a:rPr sz="2200" spc="5" dirty="0">
                <a:latin typeface="Calibri"/>
                <a:cs typeface="Calibri"/>
              </a:rPr>
              <a:t> </a:t>
            </a:r>
            <a:r>
              <a:rPr sz="2200" spc="-5" dirty="0">
                <a:latin typeface="Calibri"/>
                <a:cs typeface="Calibri"/>
              </a:rPr>
              <a:t>idea</a:t>
            </a:r>
            <a:r>
              <a:rPr sz="2200" spc="10" dirty="0">
                <a:latin typeface="Calibri"/>
                <a:cs typeface="Calibri"/>
              </a:rPr>
              <a:t> </a:t>
            </a:r>
            <a:r>
              <a:rPr sz="2200" spc="-20" dirty="0">
                <a:latin typeface="Calibri"/>
                <a:cs typeface="Calibri"/>
              </a:rPr>
              <a:t>to</a:t>
            </a:r>
            <a:r>
              <a:rPr sz="2200" spc="10" dirty="0">
                <a:latin typeface="Calibri"/>
                <a:cs typeface="Calibri"/>
              </a:rPr>
              <a:t> </a:t>
            </a:r>
            <a:r>
              <a:rPr sz="2200" spc="-5" dirty="0">
                <a:latin typeface="Calibri"/>
                <a:cs typeface="Calibri"/>
              </a:rPr>
              <a:t>check</a:t>
            </a:r>
            <a:r>
              <a:rPr sz="2200" spc="10" dirty="0">
                <a:latin typeface="Calibri"/>
                <a:cs typeface="Calibri"/>
              </a:rPr>
              <a:t> </a:t>
            </a:r>
            <a:r>
              <a:rPr sz="2200" spc="-10" dirty="0">
                <a:latin typeface="Calibri"/>
                <a:cs typeface="Calibri"/>
              </a:rPr>
              <a:t>your</a:t>
            </a:r>
            <a:r>
              <a:rPr sz="2200" dirty="0">
                <a:latin typeface="Calibri"/>
                <a:cs typeface="Calibri"/>
              </a:rPr>
              <a:t> </a:t>
            </a:r>
            <a:r>
              <a:rPr sz="2200" spc="-25" dirty="0">
                <a:latin typeface="Calibri"/>
                <a:cs typeface="Calibri"/>
              </a:rPr>
              <a:t>system</a:t>
            </a:r>
            <a:r>
              <a:rPr sz="2200" spc="30" dirty="0">
                <a:latin typeface="Calibri"/>
                <a:cs typeface="Calibri"/>
              </a:rPr>
              <a:t> </a:t>
            </a:r>
            <a:r>
              <a:rPr sz="2200" spc="-25" dirty="0">
                <a:latin typeface="Calibri"/>
                <a:cs typeface="Calibri"/>
              </a:rPr>
              <a:t>before</a:t>
            </a:r>
            <a:r>
              <a:rPr sz="2200" spc="10" dirty="0">
                <a:latin typeface="Calibri"/>
                <a:cs typeface="Calibri"/>
              </a:rPr>
              <a:t> </a:t>
            </a:r>
            <a:r>
              <a:rPr sz="2200" spc="-5" dirty="0">
                <a:latin typeface="Calibri"/>
                <a:cs typeface="Calibri"/>
              </a:rPr>
              <a:t>the</a:t>
            </a:r>
            <a:r>
              <a:rPr sz="2200" spc="20" dirty="0">
                <a:latin typeface="Calibri"/>
                <a:cs typeface="Calibri"/>
              </a:rPr>
              <a:t> </a:t>
            </a:r>
            <a:r>
              <a:rPr sz="2200" spc="-10" dirty="0">
                <a:latin typeface="Calibri"/>
                <a:cs typeface="Calibri"/>
              </a:rPr>
              <a:t>cooling</a:t>
            </a:r>
            <a:r>
              <a:rPr sz="2200" spc="5" dirty="0">
                <a:latin typeface="Calibri"/>
                <a:cs typeface="Calibri"/>
              </a:rPr>
              <a:t> </a:t>
            </a:r>
            <a:r>
              <a:rPr sz="2200" dirty="0">
                <a:latin typeface="Calibri"/>
                <a:cs typeface="Calibri"/>
              </a:rPr>
              <a:t>or</a:t>
            </a:r>
            <a:r>
              <a:rPr sz="2200" spc="5" dirty="0">
                <a:latin typeface="Calibri"/>
                <a:cs typeface="Calibri"/>
              </a:rPr>
              <a:t> </a:t>
            </a:r>
            <a:r>
              <a:rPr sz="2200" spc="-10" dirty="0">
                <a:latin typeface="Calibri"/>
                <a:cs typeface="Calibri"/>
              </a:rPr>
              <a:t>heating</a:t>
            </a:r>
            <a:r>
              <a:rPr sz="2200" dirty="0">
                <a:latin typeface="Calibri"/>
                <a:cs typeface="Calibri"/>
              </a:rPr>
              <a:t> </a:t>
            </a:r>
            <a:r>
              <a:rPr sz="2200" spc="-5" dirty="0">
                <a:latin typeface="Calibri"/>
                <a:cs typeface="Calibri"/>
              </a:rPr>
              <a:t>seasons</a:t>
            </a:r>
            <a:r>
              <a:rPr sz="2200" spc="5" dirty="0">
                <a:latin typeface="Calibri"/>
                <a:cs typeface="Calibri"/>
              </a:rPr>
              <a:t> </a:t>
            </a:r>
            <a:r>
              <a:rPr sz="2200" spc="-10" dirty="0">
                <a:latin typeface="Calibri"/>
                <a:cs typeface="Calibri"/>
              </a:rPr>
              <a:t>starts</a:t>
            </a:r>
            <a:r>
              <a:rPr sz="2200" spc="5" dirty="0">
                <a:latin typeface="Calibri"/>
                <a:cs typeface="Calibri"/>
              </a:rPr>
              <a:t> </a:t>
            </a:r>
            <a:r>
              <a:rPr sz="2200" spc="-15" dirty="0">
                <a:latin typeface="Calibri"/>
                <a:cs typeface="Calibri"/>
              </a:rPr>
              <a:t>by</a:t>
            </a:r>
            <a:r>
              <a:rPr sz="2200" spc="10" dirty="0">
                <a:latin typeface="Calibri"/>
                <a:cs typeface="Calibri"/>
              </a:rPr>
              <a:t> </a:t>
            </a:r>
            <a:r>
              <a:rPr sz="2200" spc="-5" dirty="0">
                <a:latin typeface="Calibri"/>
                <a:cs typeface="Calibri"/>
              </a:rPr>
              <a:t>one</a:t>
            </a:r>
            <a:r>
              <a:rPr sz="2200" dirty="0">
                <a:latin typeface="Calibri"/>
                <a:cs typeface="Calibri"/>
              </a:rPr>
              <a:t> of</a:t>
            </a:r>
            <a:r>
              <a:rPr sz="2200" spc="10" dirty="0">
                <a:latin typeface="Calibri"/>
                <a:cs typeface="Calibri"/>
              </a:rPr>
              <a:t> </a:t>
            </a:r>
            <a:r>
              <a:rPr sz="2200" spc="-10" dirty="0">
                <a:latin typeface="Calibri"/>
                <a:cs typeface="Calibri"/>
              </a:rPr>
              <a:t>your</a:t>
            </a:r>
            <a:r>
              <a:rPr sz="2200" spc="5" dirty="0">
                <a:latin typeface="Calibri"/>
                <a:cs typeface="Calibri"/>
              </a:rPr>
              <a:t> </a:t>
            </a:r>
            <a:r>
              <a:rPr sz="2200" spc="-10" dirty="0">
                <a:latin typeface="Calibri"/>
                <a:cs typeface="Calibri"/>
              </a:rPr>
              <a:t>maintenance </a:t>
            </a:r>
            <a:r>
              <a:rPr sz="2200" spc="-484" dirty="0">
                <a:latin typeface="Calibri"/>
                <a:cs typeface="Calibri"/>
              </a:rPr>
              <a:t> </a:t>
            </a:r>
            <a:r>
              <a:rPr sz="2200" spc="-35" dirty="0">
                <a:latin typeface="Calibri"/>
                <a:cs typeface="Calibri"/>
              </a:rPr>
              <a:t>contractor.</a:t>
            </a:r>
            <a:endParaRPr sz="2200">
              <a:latin typeface="Calibri"/>
              <a:cs typeface="Calibri"/>
            </a:endParaRPr>
          </a:p>
          <a:p>
            <a:pPr marL="83820">
              <a:lnSpc>
                <a:spcPct val="100000"/>
              </a:lnSpc>
              <a:spcBef>
                <a:spcPts val="1320"/>
              </a:spcBef>
            </a:pPr>
            <a:r>
              <a:rPr sz="2200" spc="-25" dirty="0">
                <a:latin typeface="Calibri"/>
                <a:cs typeface="Calibri"/>
              </a:rPr>
              <a:t>Types</a:t>
            </a:r>
            <a:r>
              <a:rPr sz="2200" dirty="0">
                <a:latin typeface="Calibri"/>
                <a:cs typeface="Calibri"/>
              </a:rPr>
              <a:t> </a:t>
            </a:r>
            <a:r>
              <a:rPr sz="2200" spc="-5" dirty="0">
                <a:latin typeface="Calibri"/>
                <a:cs typeface="Calibri"/>
              </a:rPr>
              <a:t>of</a:t>
            </a:r>
            <a:r>
              <a:rPr sz="2200" spc="-25" dirty="0">
                <a:latin typeface="Calibri"/>
                <a:cs typeface="Calibri"/>
              </a:rPr>
              <a:t> </a:t>
            </a:r>
            <a:r>
              <a:rPr sz="2200" spc="-10" dirty="0">
                <a:latin typeface="Calibri"/>
                <a:cs typeface="Calibri"/>
              </a:rPr>
              <a:t>AMC</a:t>
            </a:r>
            <a:endParaRPr sz="2200">
              <a:latin typeface="Calibri"/>
              <a:cs typeface="Calibri"/>
            </a:endParaRPr>
          </a:p>
          <a:p>
            <a:pPr marL="83820" marR="6727825">
              <a:lnSpc>
                <a:spcPct val="150000"/>
              </a:lnSpc>
            </a:pPr>
            <a:r>
              <a:rPr sz="2200" spc="-10" dirty="0">
                <a:latin typeface="Calibri"/>
                <a:cs typeface="Calibri"/>
              </a:rPr>
              <a:t>Ordinary</a:t>
            </a:r>
            <a:r>
              <a:rPr sz="2200" spc="-15" dirty="0">
                <a:latin typeface="Calibri"/>
                <a:cs typeface="Calibri"/>
              </a:rPr>
              <a:t> </a:t>
            </a:r>
            <a:r>
              <a:rPr sz="2200" spc="-5" dirty="0">
                <a:latin typeface="Calibri"/>
                <a:cs typeface="Calibri"/>
              </a:rPr>
              <a:t>Annual</a:t>
            </a:r>
            <a:r>
              <a:rPr sz="2200" dirty="0">
                <a:latin typeface="Calibri"/>
                <a:cs typeface="Calibri"/>
              </a:rPr>
              <a:t> </a:t>
            </a:r>
            <a:r>
              <a:rPr sz="2200" spc="-10" dirty="0">
                <a:latin typeface="Calibri"/>
                <a:cs typeface="Calibri"/>
              </a:rPr>
              <a:t>Maintenance</a:t>
            </a:r>
            <a:r>
              <a:rPr sz="2200" dirty="0">
                <a:latin typeface="Calibri"/>
                <a:cs typeface="Calibri"/>
              </a:rPr>
              <a:t> </a:t>
            </a:r>
            <a:r>
              <a:rPr sz="2200" spc="-15" dirty="0">
                <a:latin typeface="Calibri"/>
                <a:cs typeface="Calibri"/>
              </a:rPr>
              <a:t>Contract</a:t>
            </a:r>
            <a:r>
              <a:rPr sz="2200" spc="-5" dirty="0">
                <a:latin typeface="Calibri"/>
                <a:cs typeface="Calibri"/>
              </a:rPr>
              <a:t> </a:t>
            </a:r>
            <a:r>
              <a:rPr sz="2200" spc="-10" dirty="0">
                <a:latin typeface="Calibri"/>
                <a:cs typeface="Calibri"/>
              </a:rPr>
              <a:t>(OAMC) </a:t>
            </a:r>
            <a:r>
              <a:rPr sz="2200" spc="-5" dirty="0">
                <a:latin typeface="Calibri"/>
                <a:cs typeface="Calibri"/>
              </a:rPr>
              <a:t> </a:t>
            </a:r>
            <a:r>
              <a:rPr sz="2200" spc="-10" dirty="0">
                <a:latin typeface="Calibri"/>
                <a:cs typeface="Calibri"/>
              </a:rPr>
              <a:t>Comprehensive</a:t>
            </a:r>
            <a:r>
              <a:rPr sz="2200" spc="5" dirty="0">
                <a:latin typeface="Calibri"/>
                <a:cs typeface="Calibri"/>
              </a:rPr>
              <a:t> </a:t>
            </a:r>
            <a:r>
              <a:rPr sz="2200" spc="-5" dirty="0">
                <a:latin typeface="Calibri"/>
                <a:cs typeface="Calibri"/>
              </a:rPr>
              <a:t>Annual</a:t>
            </a:r>
            <a:r>
              <a:rPr sz="2200" dirty="0">
                <a:latin typeface="Calibri"/>
                <a:cs typeface="Calibri"/>
              </a:rPr>
              <a:t> </a:t>
            </a:r>
            <a:r>
              <a:rPr sz="2200" spc="-10" dirty="0">
                <a:latin typeface="Calibri"/>
                <a:cs typeface="Calibri"/>
              </a:rPr>
              <a:t>Maintenance</a:t>
            </a:r>
            <a:r>
              <a:rPr sz="2200" spc="5" dirty="0">
                <a:latin typeface="Calibri"/>
                <a:cs typeface="Calibri"/>
              </a:rPr>
              <a:t> </a:t>
            </a:r>
            <a:r>
              <a:rPr sz="2200" spc="-15" dirty="0">
                <a:latin typeface="Calibri"/>
                <a:cs typeface="Calibri"/>
              </a:rPr>
              <a:t>Contract</a:t>
            </a:r>
            <a:r>
              <a:rPr sz="2200" dirty="0">
                <a:latin typeface="Calibri"/>
                <a:cs typeface="Calibri"/>
              </a:rPr>
              <a:t> </a:t>
            </a:r>
            <a:r>
              <a:rPr sz="2200" spc="-10" dirty="0">
                <a:latin typeface="Calibri"/>
                <a:cs typeface="Calibri"/>
              </a:rPr>
              <a:t>(CAMC) </a:t>
            </a:r>
            <a:r>
              <a:rPr sz="2200" spc="-480" dirty="0">
                <a:latin typeface="Calibri"/>
                <a:cs typeface="Calibri"/>
              </a:rPr>
              <a:t> </a:t>
            </a:r>
            <a:r>
              <a:rPr sz="2200" spc="-5" dirty="0">
                <a:latin typeface="Calibri"/>
                <a:cs typeface="Calibri"/>
              </a:rPr>
              <a:t>With Compressor</a:t>
            </a:r>
            <a:endParaRPr sz="2200">
              <a:latin typeface="Calibri"/>
              <a:cs typeface="Calibri"/>
            </a:endParaRPr>
          </a:p>
          <a:p>
            <a:pPr marL="83820">
              <a:lnSpc>
                <a:spcPct val="100000"/>
              </a:lnSpc>
              <a:spcBef>
                <a:spcPts val="1320"/>
              </a:spcBef>
            </a:pPr>
            <a:r>
              <a:rPr sz="2200" spc="-5" dirty="0">
                <a:latin typeface="Calibri"/>
                <a:cs typeface="Calibri"/>
              </a:rPr>
              <a:t>Without Compressor</a:t>
            </a:r>
            <a:r>
              <a:rPr sz="2200" spc="10" dirty="0">
                <a:latin typeface="Calibri"/>
                <a:cs typeface="Calibri"/>
              </a:rPr>
              <a:t> </a:t>
            </a:r>
            <a:r>
              <a:rPr sz="2200" spc="-5" dirty="0">
                <a:latin typeface="Calibri"/>
                <a:cs typeface="Calibri"/>
              </a:rPr>
              <a:t>-</a:t>
            </a:r>
            <a:r>
              <a:rPr sz="2200" spc="5" dirty="0">
                <a:latin typeface="Calibri"/>
                <a:cs typeface="Calibri"/>
              </a:rPr>
              <a:t> </a:t>
            </a:r>
            <a:r>
              <a:rPr sz="2200" spc="-5" dirty="0">
                <a:latin typeface="Calibri"/>
                <a:cs typeface="Calibri"/>
              </a:rPr>
              <a:t>Compressor</a:t>
            </a:r>
            <a:r>
              <a:rPr sz="2200" spc="10" dirty="0">
                <a:latin typeface="Calibri"/>
                <a:cs typeface="Calibri"/>
              </a:rPr>
              <a:t> </a:t>
            </a:r>
            <a:r>
              <a:rPr sz="2200" spc="-5" dirty="0">
                <a:latin typeface="Calibri"/>
                <a:cs typeface="Calibri"/>
              </a:rPr>
              <a:t>does</a:t>
            </a:r>
            <a:r>
              <a:rPr sz="2200" dirty="0">
                <a:latin typeface="Calibri"/>
                <a:cs typeface="Calibri"/>
              </a:rPr>
              <a:t> </a:t>
            </a:r>
            <a:r>
              <a:rPr sz="2200" spc="-5" dirty="0">
                <a:latin typeface="Calibri"/>
                <a:cs typeface="Calibri"/>
              </a:rPr>
              <a:t>not </a:t>
            </a:r>
            <a:r>
              <a:rPr sz="2200" spc="-10" dirty="0">
                <a:latin typeface="Calibri"/>
                <a:cs typeface="Calibri"/>
              </a:rPr>
              <a:t>come</a:t>
            </a:r>
            <a:r>
              <a:rPr sz="2200" spc="25" dirty="0">
                <a:latin typeface="Calibri"/>
                <a:cs typeface="Calibri"/>
              </a:rPr>
              <a:t> </a:t>
            </a:r>
            <a:r>
              <a:rPr sz="2200" spc="-10" dirty="0">
                <a:latin typeface="Calibri"/>
                <a:cs typeface="Calibri"/>
              </a:rPr>
              <a:t>under</a:t>
            </a:r>
            <a:r>
              <a:rPr sz="2200" spc="5" dirty="0">
                <a:latin typeface="Calibri"/>
                <a:cs typeface="Calibri"/>
              </a:rPr>
              <a:t> </a:t>
            </a:r>
            <a:r>
              <a:rPr sz="2200" spc="-10" dirty="0">
                <a:latin typeface="Calibri"/>
                <a:cs typeface="Calibri"/>
              </a:rPr>
              <a:t>free</a:t>
            </a:r>
            <a:r>
              <a:rPr sz="2200" spc="10" dirty="0">
                <a:latin typeface="Calibri"/>
                <a:cs typeface="Calibri"/>
              </a:rPr>
              <a:t> </a:t>
            </a:r>
            <a:r>
              <a:rPr sz="2200" spc="-10" dirty="0">
                <a:latin typeface="Calibri"/>
                <a:cs typeface="Calibri"/>
              </a:rPr>
              <a:t>repair/replacement.</a:t>
            </a:r>
            <a:endParaRPr sz="2200">
              <a:latin typeface="Calibri"/>
              <a:cs typeface="Calibri"/>
            </a:endParaRPr>
          </a:p>
          <a:p>
            <a:pPr marL="83820" marR="5080">
              <a:lnSpc>
                <a:spcPct val="150000"/>
              </a:lnSpc>
              <a:spcBef>
                <a:spcPts val="5"/>
              </a:spcBef>
            </a:pPr>
            <a:r>
              <a:rPr sz="2200" spc="-5" dirty="0">
                <a:latin typeface="Calibri"/>
                <a:cs typeface="Calibri"/>
              </a:rPr>
              <a:t>Benifits</a:t>
            </a:r>
            <a:r>
              <a:rPr sz="2200" spc="15" dirty="0">
                <a:latin typeface="Calibri"/>
                <a:cs typeface="Calibri"/>
              </a:rPr>
              <a:t> </a:t>
            </a:r>
            <a:r>
              <a:rPr sz="2200" spc="-5" dirty="0">
                <a:latin typeface="Calibri"/>
                <a:cs typeface="Calibri"/>
              </a:rPr>
              <a:t>&amp;</a:t>
            </a:r>
            <a:r>
              <a:rPr sz="2200" spc="15" dirty="0">
                <a:latin typeface="Calibri"/>
                <a:cs typeface="Calibri"/>
              </a:rPr>
              <a:t> </a:t>
            </a:r>
            <a:r>
              <a:rPr sz="2200" spc="-10" dirty="0">
                <a:latin typeface="Calibri"/>
                <a:cs typeface="Calibri"/>
              </a:rPr>
              <a:t>futures</a:t>
            </a:r>
            <a:r>
              <a:rPr sz="2200" spc="5" dirty="0">
                <a:latin typeface="Calibri"/>
                <a:cs typeface="Calibri"/>
              </a:rPr>
              <a:t> </a:t>
            </a:r>
            <a:r>
              <a:rPr sz="2200" spc="-5" dirty="0">
                <a:latin typeface="Calibri"/>
                <a:cs typeface="Calibri"/>
              </a:rPr>
              <a:t>of</a:t>
            </a:r>
            <a:r>
              <a:rPr sz="2200" spc="20" dirty="0">
                <a:latin typeface="Calibri"/>
                <a:cs typeface="Calibri"/>
              </a:rPr>
              <a:t> </a:t>
            </a:r>
            <a:r>
              <a:rPr sz="2200" spc="-20" dirty="0">
                <a:latin typeface="Calibri"/>
                <a:cs typeface="Calibri"/>
              </a:rPr>
              <a:t>contract</a:t>
            </a:r>
            <a:r>
              <a:rPr sz="2200" spc="20" dirty="0">
                <a:latin typeface="Calibri"/>
                <a:cs typeface="Calibri"/>
              </a:rPr>
              <a:t> </a:t>
            </a:r>
            <a:r>
              <a:rPr sz="2200" spc="-5" dirty="0">
                <a:latin typeface="Calibri"/>
                <a:cs typeface="Calibri"/>
              </a:rPr>
              <a:t>1.</a:t>
            </a:r>
            <a:r>
              <a:rPr sz="2200" dirty="0">
                <a:latin typeface="Calibri"/>
                <a:cs typeface="Calibri"/>
              </a:rPr>
              <a:t> </a:t>
            </a:r>
            <a:r>
              <a:rPr sz="2200" spc="-20" dirty="0">
                <a:latin typeface="Calibri"/>
                <a:cs typeface="Calibri"/>
              </a:rPr>
              <a:t>Any</a:t>
            </a:r>
            <a:r>
              <a:rPr sz="2200" spc="15" dirty="0">
                <a:latin typeface="Calibri"/>
                <a:cs typeface="Calibri"/>
              </a:rPr>
              <a:t> </a:t>
            </a:r>
            <a:r>
              <a:rPr sz="2200" spc="-15" dirty="0">
                <a:latin typeface="Calibri"/>
                <a:cs typeface="Calibri"/>
              </a:rPr>
              <a:t>breakdown</a:t>
            </a:r>
            <a:r>
              <a:rPr sz="2200" spc="-10" dirty="0">
                <a:latin typeface="Calibri"/>
                <a:cs typeface="Calibri"/>
              </a:rPr>
              <a:t> call</a:t>
            </a:r>
            <a:r>
              <a:rPr sz="2200" spc="5" dirty="0">
                <a:latin typeface="Calibri"/>
                <a:cs typeface="Calibri"/>
              </a:rPr>
              <a:t> </a:t>
            </a:r>
            <a:r>
              <a:rPr sz="2200" spc="-5" dirty="0">
                <a:latin typeface="Calibri"/>
                <a:cs typeface="Calibri"/>
              </a:rPr>
              <a:t>will</a:t>
            </a:r>
            <a:r>
              <a:rPr sz="2200" dirty="0">
                <a:latin typeface="Calibri"/>
                <a:cs typeface="Calibri"/>
              </a:rPr>
              <a:t> </a:t>
            </a:r>
            <a:r>
              <a:rPr sz="2200" spc="-5" dirty="0">
                <a:latin typeface="Calibri"/>
                <a:cs typeface="Calibri"/>
              </a:rPr>
              <a:t>be</a:t>
            </a:r>
            <a:r>
              <a:rPr sz="2200" dirty="0">
                <a:latin typeface="Calibri"/>
                <a:cs typeface="Calibri"/>
              </a:rPr>
              <a:t> </a:t>
            </a:r>
            <a:r>
              <a:rPr sz="2200" spc="-15" dirty="0">
                <a:latin typeface="Calibri"/>
                <a:cs typeface="Calibri"/>
              </a:rPr>
              <a:t>attended</a:t>
            </a:r>
            <a:r>
              <a:rPr sz="2200" spc="35" dirty="0">
                <a:latin typeface="Calibri"/>
                <a:cs typeface="Calibri"/>
              </a:rPr>
              <a:t> </a:t>
            </a:r>
            <a:r>
              <a:rPr sz="2200" spc="-5" dirty="0">
                <a:latin typeface="Calibri"/>
                <a:cs typeface="Calibri"/>
              </a:rPr>
              <a:t>with</a:t>
            </a:r>
            <a:r>
              <a:rPr sz="2200" dirty="0">
                <a:latin typeface="Calibri"/>
                <a:cs typeface="Calibri"/>
              </a:rPr>
              <a:t> </a:t>
            </a:r>
            <a:r>
              <a:rPr sz="2200" spc="-10" dirty="0">
                <a:latin typeface="Calibri"/>
                <a:cs typeface="Calibri"/>
              </a:rPr>
              <a:t>immediate</a:t>
            </a:r>
            <a:r>
              <a:rPr sz="2200" spc="35" dirty="0">
                <a:latin typeface="Calibri"/>
                <a:cs typeface="Calibri"/>
              </a:rPr>
              <a:t> </a:t>
            </a:r>
            <a:r>
              <a:rPr sz="2200" spc="-10" dirty="0">
                <a:latin typeface="Calibri"/>
                <a:cs typeface="Calibri"/>
              </a:rPr>
              <a:t>response</a:t>
            </a:r>
            <a:r>
              <a:rPr sz="2200" spc="5" dirty="0">
                <a:latin typeface="Calibri"/>
                <a:cs typeface="Calibri"/>
              </a:rPr>
              <a:t> </a:t>
            </a:r>
            <a:r>
              <a:rPr sz="2200" spc="-5" dirty="0">
                <a:latin typeface="Calibri"/>
                <a:cs typeface="Calibri"/>
              </a:rPr>
              <a:t>on</a:t>
            </a:r>
            <a:r>
              <a:rPr sz="2200" spc="10" dirty="0">
                <a:latin typeface="Calibri"/>
                <a:cs typeface="Calibri"/>
              </a:rPr>
              <a:t> </a:t>
            </a:r>
            <a:r>
              <a:rPr sz="2200" spc="-5" dirty="0">
                <a:latin typeface="Calibri"/>
                <a:cs typeface="Calibri"/>
              </a:rPr>
              <a:t>normal</a:t>
            </a:r>
            <a:r>
              <a:rPr sz="2200" spc="-10" dirty="0">
                <a:latin typeface="Calibri"/>
                <a:cs typeface="Calibri"/>
              </a:rPr>
              <a:t> working </a:t>
            </a:r>
            <a:r>
              <a:rPr sz="2200" spc="-484" dirty="0">
                <a:latin typeface="Calibri"/>
                <a:cs typeface="Calibri"/>
              </a:rPr>
              <a:t> </a:t>
            </a:r>
            <a:r>
              <a:rPr sz="2200" spc="-15" dirty="0">
                <a:latin typeface="Calibri"/>
                <a:cs typeface="Calibri"/>
              </a:rPr>
              <a:t>hours.</a:t>
            </a:r>
            <a:endParaRPr sz="2200">
              <a:latin typeface="Calibri"/>
              <a:cs typeface="Calibri"/>
            </a:endParaRPr>
          </a:p>
          <a:p>
            <a:pPr marL="358775" indent="-275590">
              <a:lnSpc>
                <a:spcPct val="100000"/>
              </a:lnSpc>
              <a:spcBef>
                <a:spcPts val="1320"/>
              </a:spcBef>
              <a:buAutoNum type="arabicPeriod" startAt="2"/>
              <a:tabLst>
                <a:tab pos="359410" algn="l"/>
              </a:tabLst>
            </a:pPr>
            <a:r>
              <a:rPr sz="2200" spc="-15" dirty="0">
                <a:latin typeface="Calibri"/>
                <a:cs typeface="Calibri"/>
              </a:rPr>
              <a:t>Systematic</a:t>
            </a:r>
            <a:r>
              <a:rPr sz="2200" spc="15" dirty="0">
                <a:latin typeface="Calibri"/>
                <a:cs typeface="Calibri"/>
              </a:rPr>
              <a:t> </a:t>
            </a:r>
            <a:r>
              <a:rPr sz="2200" spc="-5" dirty="0">
                <a:latin typeface="Calibri"/>
                <a:cs typeface="Calibri"/>
              </a:rPr>
              <a:t>check</a:t>
            </a:r>
            <a:r>
              <a:rPr sz="2200" spc="10" dirty="0">
                <a:latin typeface="Calibri"/>
                <a:cs typeface="Calibri"/>
              </a:rPr>
              <a:t> </a:t>
            </a:r>
            <a:r>
              <a:rPr sz="2200" spc="-5" dirty="0">
                <a:latin typeface="Calibri"/>
                <a:cs typeface="Calibri"/>
              </a:rPr>
              <a:t>of</a:t>
            </a:r>
            <a:r>
              <a:rPr sz="2200" spc="10" dirty="0">
                <a:latin typeface="Calibri"/>
                <a:cs typeface="Calibri"/>
              </a:rPr>
              <a:t> </a:t>
            </a:r>
            <a:r>
              <a:rPr sz="2200" spc="-5" dirty="0">
                <a:latin typeface="Calibri"/>
                <a:cs typeface="Calibri"/>
              </a:rPr>
              <a:t>all</a:t>
            </a:r>
            <a:r>
              <a:rPr sz="2200" spc="-10" dirty="0">
                <a:latin typeface="Calibri"/>
                <a:cs typeface="Calibri"/>
              </a:rPr>
              <a:t> elecrical</a:t>
            </a:r>
            <a:r>
              <a:rPr sz="2200" spc="10" dirty="0">
                <a:latin typeface="Calibri"/>
                <a:cs typeface="Calibri"/>
              </a:rPr>
              <a:t> </a:t>
            </a:r>
            <a:r>
              <a:rPr sz="2200" spc="-10" dirty="0">
                <a:latin typeface="Calibri"/>
                <a:cs typeface="Calibri"/>
              </a:rPr>
              <a:t>parts</a:t>
            </a:r>
            <a:r>
              <a:rPr sz="2200" dirty="0">
                <a:latin typeface="Calibri"/>
                <a:cs typeface="Calibri"/>
              </a:rPr>
              <a:t> </a:t>
            </a:r>
            <a:r>
              <a:rPr sz="2200" spc="-10" dirty="0">
                <a:latin typeface="Calibri"/>
                <a:cs typeface="Calibri"/>
              </a:rPr>
              <a:t>compressor</a:t>
            </a:r>
            <a:r>
              <a:rPr sz="2200" spc="5" dirty="0">
                <a:latin typeface="Calibri"/>
                <a:cs typeface="Calibri"/>
              </a:rPr>
              <a:t> </a:t>
            </a:r>
            <a:r>
              <a:rPr sz="2200" spc="-5" dirty="0">
                <a:latin typeface="Calibri"/>
                <a:cs typeface="Calibri"/>
              </a:rPr>
              <a:t>&amp;</a:t>
            </a:r>
            <a:r>
              <a:rPr sz="2200" dirty="0">
                <a:latin typeface="Calibri"/>
                <a:cs typeface="Calibri"/>
              </a:rPr>
              <a:t> </a:t>
            </a:r>
            <a:r>
              <a:rPr sz="2200" spc="-20" dirty="0">
                <a:latin typeface="Calibri"/>
                <a:cs typeface="Calibri"/>
              </a:rPr>
              <a:t>fan</a:t>
            </a:r>
            <a:r>
              <a:rPr sz="2200" spc="10" dirty="0">
                <a:latin typeface="Calibri"/>
                <a:cs typeface="Calibri"/>
              </a:rPr>
              <a:t> </a:t>
            </a:r>
            <a:r>
              <a:rPr sz="2200" spc="-10" dirty="0">
                <a:latin typeface="Calibri"/>
                <a:cs typeface="Calibri"/>
              </a:rPr>
              <a:t>motor</a:t>
            </a:r>
            <a:r>
              <a:rPr sz="2200" spc="25" dirty="0">
                <a:latin typeface="Calibri"/>
                <a:cs typeface="Calibri"/>
              </a:rPr>
              <a:t> </a:t>
            </a:r>
            <a:r>
              <a:rPr sz="2200" spc="-15" dirty="0">
                <a:latin typeface="Calibri"/>
                <a:cs typeface="Calibri"/>
              </a:rPr>
              <a:t>etc.</a:t>
            </a:r>
            <a:endParaRPr sz="2200">
              <a:latin typeface="Calibri"/>
              <a:cs typeface="Calibri"/>
            </a:endParaRPr>
          </a:p>
          <a:p>
            <a:pPr marL="358775" indent="-275590">
              <a:lnSpc>
                <a:spcPct val="100000"/>
              </a:lnSpc>
              <a:spcBef>
                <a:spcPts val="1320"/>
              </a:spcBef>
              <a:buAutoNum type="arabicPeriod" startAt="2"/>
              <a:tabLst>
                <a:tab pos="359410" algn="l"/>
              </a:tabLst>
            </a:pPr>
            <a:r>
              <a:rPr sz="2200" spc="-10" dirty="0">
                <a:latin typeface="Calibri"/>
                <a:cs typeface="Calibri"/>
              </a:rPr>
              <a:t>Cleaning </a:t>
            </a:r>
            <a:r>
              <a:rPr sz="2200" spc="-5" dirty="0">
                <a:latin typeface="Calibri"/>
                <a:cs typeface="Calibri"/>
              </a:rPr>
              <a:t>of</a:t>
            </a:r>
            <a:r>
              <a:rPr sz="2200" dirty="0">
                <a:latin typeface="Calibri"/>
                <a:cs typeface="Calibri"/>
              </a:rPr>
              <a:t> </a:t>
            </a:r>
            <a:r>
              <a:rPr sz="2200" spc="-5" dirty="0">
                <a:latin typeface="Calibri"/>
                <a:cs typeface="Calibri"/>
              </a:rPr>
              <a:t>air</a:t>
            </a:r>
            <a:r>
              <a:rPr sz="2200" spc="-10" dirty="0">
                <a:latin typeface="Calibri"/>
                <a:cs typeface="Calibri"/>
              </a:rPr>
              <a:t> filter</a:t>
            </a:r>
            <a:r>
              <a:rPr sz="2200" dirty="0">
                <a:latin typeface="Calibri"/>
                <a:cs typeface="Calibri"/>
              </a:rPr>
              <a:t> </a:t>
            </a:r>
            <a:r>
              <a:rPr sz="2200" spc="-5" dirty="0">
                <a:latin typeface="Calibri"/>
                <a:cs typeface="Calibri"/>
              </a:rPr>
              <a:t>&amp;</a:t>
            </a:r>
            <a:r>
              <a:rPr sz="2200" spc="-10" dirty="0">
                <a:latin typeface="Calibri"/>
                <a:cs typeface="Calibri"/>
              </a:rPr>
              <a:t> unit.</a:t>
            </a:r>
            <a:endParaRPr sz="2200">
              <a:latin typeface="Calibri"/>
              <a:cs typeface="Calibri"/>
            </a:endParaRPr>
          </a:p>
          <a:p>
            <a:pPr marL="359410" indent="-276225">
              <a:lnSpc>
                <a:spcPct val="100000"/>
              </a:lnSpc>
              <a:spcBef>
                <a:spcPts val="1320"/>
              </a:spcBef>
              <a:buAutoNum type="arabicPeriod" startAt="2"/>
              <a:tabLst>
                <a:tab pos="360045" algn="l"/>
              </a:tabLst>
            </a:pPr>
            <a:r>
              <a:rPr sz="2200" spc="-10" dirty="0">
                <a:latin typeface="Calibri"/>
                <a:cs typeface="Calibri"/>
              </a:rPr>
              <a:t>Cleaning </a:t>
            </a:r>
            <a:r>
              <a:rPr sz="2200" spc="-5" dirty="0">
                <a:latin typeface="Calibri"/>
                <a:cs typeface="Calibri"/>
              </a:rPr>
              <a:t>of</a:t>
            </a:r>
            <a:r>
              <a:rPr sz="2200" spc="10" dirty="0">
                <a:latin typeface="Calibri"/>
                <a:cs typeface="Calibri"/>
              </a:rPr>
              <a:t> </a:t>
            </a:r>
            <a:r>
              <a:rPr sz="2200" spc="-10" dirty="0">
                <a:latin typeface="Calibri"/>
                <a:cs typeface="Calibri"/>
              </a:rPr>
              <a:t>cooling</a:t>
            </a:r>
            <a:r>
              <a:rPr sz="2200" spc="-5" dirty="0">
                <a:latin typeface="Calibri"/>
                <a:cs typeface="Calibri"/>
              </a:rPr>
              <a:t> </a:t>
            </a:r>
            <a:r>
              <a:rPr sz="2200" spc="-15" dirty="0">
                <a:latin typeface="Calibri"/>
                <a:cs typeface="Calibri"/>
              </a:rPr>
              <a:t>coil</a:t>
            </a:r>
            <a:r>
              <a:rPr sz="2200" dirty="0">
                <a:latin typeface="Calibri"/>
                <a:cs typeface="Calibri"/>
              </a:rPr>
              <a:t> </a:t>
            </a:r>
            <a:r>
              <a:rPr sz="2200" spc="-5" dirty="0">
                <a:latin typeface="Calibri"/>
                <a:cs typeface="Calibri"/>
              </a:rPr>
              <a:t>&amp;</a:t>
            </a:r>
            <a:r>
              <a:rPr sz="2200" spc="20" dirty="0">
                <a:latin typeface="Calibri"/>
                <a:cs typeface="Calibri"/>
              </a:rPr>
              <a:t> </a:t>
            </a:r>
            <a:r>
              <a:rPr sz="2200" spc="-10" dirty="0">
                <a:latin typeface="Calibri"/>
                <a:cs typeface="Calibri"/>
              </a:rPr>
              <a:t>condensor</a:t>
            </a:r>
            <a:r>
              <a:rPr sz="2200" spc="10" dirty="0">
                <a:latin typeface="Calibri"/>
                <a:cs typeface="Calibri"/>
              </a:rPr>
              <a:t> </a:t>
            </a:r>
            <a:r>
              <a:rPr sz="2200" spc="-15" dirty="0">
                <a:latin typeface="Calibri"/>
                <a:cs typeface="Calibri"/>
              </a:rPr>
              <a:t>coil</a:t>
            </a:r>
            <a:r>
              <a:rPr sz="2200" dirty="0">
                <a:latin typeface="Calibri"/>
                <a:cs typeface="Calibri"/>
              </a:rPr>
              <a:t> </a:t>
            </a:r>
            <a:r>
              <a:rPr sz="2200" spc="-15" dirty="0">
                <a:latin typeface="Calibri"/>
                <a:cs typeface="Calibri"/>
              </a:rPr>
              <a:t>etc.</a:t>
            </a:r>
            <a:endParaRPr sz="2200">
              <a:latin typeface="Calibri"/>
              <a:cs typeface="Calibri"/>
            </a:endParaRPr>
          </a:p>
          <a:p>
            <a:pPr marL="358775" indent="-275590">
              <a:lnSpc>
                <a:spcPct val="100000"/>
              </a:lnSpc>
              <a:spcBef>
                <a:spcPts val="1320"/>
              </a:spcBef>
              <a:buAutoNum type="arabicPeriod" startAt="2"/>
              <a:tabLst>
                <a:tab pos="359410" algn="l"/>
              </a:tabLst>
            </a:pPr>
            <a:r>
              <a:rPr sz="2200" spc="-5" dirty="0">
                <a:latin typeface="Calibri"/>
                <a:cs typeface="Calibri"/>
              </a:rPr>
              <a:t>Oiling/Lubrication</a:t>
            </a:r>
            <a:r>
              <a:rPr sz="2200" spc="-10" dirty="0">
                <a:latin typeface="Calibri"/>
                <a:cs typeface="Calibri"/>
              </a:rPr>
              <a:t> the </a:t>
            </a:r>
            <a:r>
              <a:rPr sz="2200" spc="-20" dirty="0">
                <a:latin typeface="Calibri"/>
                <a:cs typeface="Calibri"/>
              </a:rPr>
              <a:t>fan</a:t>
            </a:r>
            <a:r>
              <a:rPr sz="2200" dirty="0">
                <a:latin typeface="Calibri"/>
                <a:cs typeface="Calibri"/>
              </a:rPr>
              <a:t> </a:t>
            </a:r>
            <a:r>
              <a:rPr sz="2200" spc="-45" dirty="0">
                <a:latin typeface="Calibri"/>
                <a:cs typeface="Calibri"/>
              </a:rPr>
              <a:t>motor.</a:t>
            </a:r>
            <a:endParaRPr sz="2200">
              <a:latin typeface="Calibri"/>
              <a:cs typeface="Calibri"/>
            </a:endParaRPr>
          </a:p>
          <a:p>
            <a:pPr marL="358775" indent="-275590">
              <a:lnSpc>
                <a:spcPct val="100000"/>
              </a:lnSpc>
              <a:spcBef>
                <a:spcPts val="1320"/>
              </a:spcBef>
              <a:buAutoNum type="arabicPeriod" startAt="2"/>
              <a:tabLst>
                <a:tab pos="359410" algn="l"/>
              </a:tabLst>
            </a:pPr>
            <a:r>
              <a:rPr sz="2200" spc="-10" dirty="0">
                <a:latin typeface="Calibri"/>
                <a:cs typeface="Calibri"/>
              </a:rPr>
              <a:t>Checking</a:t>
            </a:r>
            <a:r>
              <a:rPr sz="2200" spc="15" dirty="0">
                <a:latin typeface="Calibri"/>
                <a:cs typeface="Calibri"/>
              </a:rPr>
              <a:t> </a:t>
            </a:r>
            <a:r>
              <a:rPr sz="2200" spc="-15" dirty="0">
                <a:latin typeface="Calibri"/>
                <a:cs typeface="Calibri"/>
              </a:rPr>
              <a:t>overall </a:t>
            </a:r>
            <a:r>
              <a:rPr sz="2200" spc="-10" dirty="0">
                <a:latin typeface="Calibri"/>
                <a:cs typeface="Calibri"/>
              </a:rPr>
              <a:t>performance</a:t>
            </a:r>
            <a:r>
              <a:rPr sz="2200" spc="15" dirty="0">
                <a:latin typeface="Calibri"/>
                <a:cs typeface="Calibri"/>
              </a:rPr>
              <a:t> </a:t>
            </a:r>
            <a:r>
              <a:rPr sz="2200" spc="-5" dirty="0">
                <a:latin typeface="Calibri"/>
                <a:cs typeface="Calibri"/>
              </a:rPr>
              <a:t>and</a:t>
            </a:r>
            <a:r>
              <a:rPr sz="2200" dirty="0">
                <a:latin typeface="Calibri"/>
                <a:cs typeface="Calibri"/>
              </a:rPr>
              <a:t> </a:t>
            </a:r>
            <a:r>
              <a:rPr sz="2200" spc="-15" dirty="0">
                <a:latin typeface="Calibri"/>
                <a:cs typeface="Calibri"/>
              </a:rPr>
              <a:t>current</a:t>
            </a:r>
            <a:r>
              <a:rPr sz="2200" spc="-5" dirty="0">
                <a:latin typeface="Calibri"/>
                <a:cs typeface="Calibri"/>
              </a:rPr>
              <a:t> </a:t>
            </a:r>
            <a:r>
              <a:rPr sz="2200" spc="-10" dirty="0">
                <a:latin typeface="Calibri"/>
                <a:cs typeface="Calibri"/>
              </a:rPr>
              <a:t>consumptions.</a:t>
            </a:r>
            <a:endParaRPr sz="2200">
              <a:latin typeface="Calibri"/>
              <a:cs typeface="Calibri"/>
            </a:endParaRPr>
          </a:p>
          <a:p>
            <a:pPr marL="358775" indent="-275590">
              <a:lnSpc>
                <a:spcPct val="100000"/>
              </a:lnSpc>
              <a:spcBef>
                <a:spcPts val="1320"/>
              </a:spcBef>
              <a:buAutoNum type="arabicPeriod" startAt="2"/>
              <a:tabLst>
                <a:tab pos="359410" algn="l"/>
              </a:tabLst>
            </a:pPr>
            <a:r>
              <a:rPr sz="2200" spc="-10" dirty="0">
                <a:latin typeface="Calibri"/>
                <a:cs typeface="Calibri"/>
              </a:rPr>
              <a:t>Details</a:t>
            </a:r>
            <a:r>
              <a:rPr sz="2200" spc="5" dirty="0">
                <a:latin typeface="Calibri"/>
                <a:cs typeface="Calibri"/>
              </a:rPr>
              <a:t> </a:t>
            </a:r>
            <a:r>
              <a:rPr sz="2200" spc="-10" dirty="0">
                <a:latin typeface="Calibri"/>
                <a:cs typeface="Calibri"/>
              </a:rPr>
              <a:t>report</a:t>
            </a:r>
            <a:r>
              <a:rPr sz="2200" spc="5" dirty="0">
                <a:latin typeface="Calibri"/>
                <a:cs typeface="Calibri"/>
              </a:rPr>
              <a:t> </a:t>
            </a:r>
            <a:r>
              <a:rPr sz="2200" spc="-5" dirty="0">
                <a:latin typeface="Calibri"/>
                <a:cs typeface="Calibri"/>
              </a:rPr>
              <a:t>of</a:t>
            </a:r>
            <a:r>
              <a:rPr sz="2200" spc="10" dirty="0">
                <a:latin typeface="Calibri"/>
                <a:cs typeface="Calibri"/>
              </a:rPr>
              <a:t> </a:t>
            </a:r>
            <a:r>
              <a:rPr sz="2200" spc="-5" dirty="0">
                <a:latin typeface="Calibri"/>
                <a:cs typeface="Calibri"/>
              </a:rPr>
              <a:t>the</a:t>
            </a:r>
            <a:r>
              <a:rPr sz="2200" spc="15" dirty="0">
                <a:latin typeface="Calibri"/>
                <a:cs typeface="Calibri"/>
              </a:rPr>
              <a:t> </a:t>
            </a:r>
            <a:r>
              <a:rPr sz="2200" spc="-5" dirty="0">
                <a:latin typeface="Calibri"/>
                <a:cs typeface="Calibri"/>
              </a:rPr>
              <a:t>A/C</a:t>
            </a:r>
            <a:r>
              <a:rPr sz="2200" spc="10" dirty="0">
                <a:latin typeface="Calibri"/>
                <a:cs typeface="Calibri"/>
              </a:rPr>
              <a:t> </a:t>
            </a:r>
            <a:r>
              <a:rPr sz="2200" spc="-10" dirty="0">
                <a:latin typeface="Calibri"/>
                <a:cs typeface="Calibri"/>
              </a:rPr>
              <a:t>unit</a:t>
            </a:r>
            <a:r>
              <a:rPr sz="2200" dirty="0">
                <a:latin typeface="Calibri"/>
                <a:cs typeface="Calibri"/>
              </a:rPr>
              <a:t> </a:t>
            </a:r>
            <a:r>
              <a:rPr sz="2200" spc="-5" dirty="0">
                <a:latin typeface="Calibri"/>
                <a:cs typeface="Calibri"/>
              </a:rPr>
              <a:t>will</a:t>
            </a:r>
            <a:r>
              <a:rPr sz="2200" dirty="0">
                <a:latin typeface="Calibri"/>
                <a:cs typeface="Calibri"/>
              </a:rPr>
              <a:t> </a:t>
            </a:r>
            <a:r>
              <a:rPr sz="2200" spc="-5" dirty="0">
                <a:latin typeface="Calibri"/>
                <a:cs typeface="Calibri"/>
              </a:rPr>
              <a:t>be</a:t>
            </a:r>
            <a:r>
              <a:rPr sz="2200" dirty="0">
                <a:latin typeface="Calibri"/>
                <a:cs typeface="Calibri"/>
              </a:rPr>
              <a:t> </a:t>
            </a:r>
            <a:r>
              <a:rPr sz="2200" spc="-5" dirty="0">
                <a:latin typeface="Calibri"/>
                <a:cs typeface="Calibri"/>
              </a:rPr>
              <a:t>made</a:t>
            </a:r>
            <a:r>
              <a:rPr sz="2200" spc="10" dirty="0">
                <a:latin typeface="Calibri"/>
                <a:cs typeface="Calibri"/>
              </a:rPr>
              <a:t> </a:t>
            </a:r>
            <a:r>
              <a:rPr sz="2200" spc="-5" dirty="0">
                <a:latin typeface="Calibri"/>
                <a:cs typeface="Calibri"/>
              </a:rPr>
              <a:t>and</a:t>
            </a:r>
            <a:r>
              <a:rPr sz="2200" dirty="0">
                <a:latin typeface="Calibri"/>
                <a:cs typeface="Calibri"/>
              </a:rPr>
              <a:t> </a:t>
            </a:r>
            <a:r>
              <a:rPr sz="2200" spc="-5" dirty="0">
                <a:latin typeface="Calibri"/>
                <a:cs typeface="Calibri"/>
              </a:rPr>
              <a:t>will be</a:t>
            </a:r>
            <a:r>
              <a:rPr sz="2200" dirty="0">
                <a:latin typeface="Calibri"/>
                <a:cs typeface="Calibri"/>
              </a:rPr>
              <a:t> </a:t>
            </a:r>
            <a:r>
              <a:rPr sz="2200" spc="-10" dirty="0">
                <a:latin typeface="Calibri"/>
                <a:cs typeface="Calibri"/>
              </a:rPr>
              <a:t>handover</a:t>
            </a:r>
            <a:r>
              <a:rPr sz="2200" spc="5" dirty="0">
                <a:latin typeface="Calibri"/>
                <a:cs typeface="Calibri"/>
              </a:rPr>
              <a:t> </a:t>
            </a:r>
            <a:r>
              <a:rPr sz="2200" spc="-20" dirty="0">
                <a:latin typeface="Calibri"/>
                <a:cs typeface="Calibri"/>
              </a:rPr>
              <a:t>to</a:t>
            </a:r>
            <a:r>
              <a:rPr sz="2200" spc="10" dirty="0">
                <a:latin typeface="Calibri"/>
                <a:cs typeface="Calibri"/>
              </a:rPr>
              <a:t> </a:t>
            </a:r>
            <a:r>
              <a:rPr sz="2200" spc="-10" dirty="0">
                <a:latin typeface="Calibri"/>
                <a:cs typeface="Calibri"/>
              </a:rPr>
              <a:t>customer</a:t>
            </a:r>
            <a:r>
              <a:rPr sz="2200" spc="20" dirty="0">
                <a:latin typeface="Calibri"/>
                <a:cs typeface="Calibri"/>
              </a:rPr>
              <a:t> </a:t>
            </a:r>
            <a:r>
              <a:rPr sz="2200" spc="-20" dirty="0">
                <a:latin typeface="Calibri"/>
                <a:cs typeface="Calibri"/>
              </a:rPr>
              <a:t>for</a:t>
            </a:r>
            <a:r>
              <a:rPr sz="2200" spc="5" dirty="0">
                <a:latin typeface="Calibri"/>
                <a:cs typeface="Calibri"/>
              </a:rPr>
              <a:t> </a:t>
            </a:r>
            <a:r>
              <a:rPr sz="2200" spc="-5" dirty="0">
                <a:latin typeface="Calibri"/>
                <a:cs typeface="Calibri"/>
              </a:rPr>
              <a:t>their</a:t>
            </a:r>
            <a:r>
              <a:rPr sz="2200" spc="10" dirty="0">
                <a:latin typeface="Calibri"/>
                <a:cs typeface="Calibri"/>
              </a:rPr>
              <a:t> </a:t>
            </a:r>
            <a:r>
              <a:rPr sz="2200" spc="-20" dirty="0">
                <a:latin typeface="Calibri"/>
                <a:cs typeface="Calibri"/>
              </a:rPr>
              <a:t>reference.</a:t>
            </a:r>
            <a:endParaRPr sz="2200">
              <a:latin typeface="Calibri"/>
              <a:cs typeface="Calibri"/>
            </a:endParaRPr>
          </a:p>
          <a:p>
            <a:pPr marL="83820" marR="600710">
              <a:lnSpc>
                <a:spcPts val="3960"/>
              </a:lnSpc>
              <a:spcBef>
                <a:spcPts val="150"/>
              </a:spcBef>
              <a:buAutoNum type="arabicPeriod" startAt="2"/>
              <a:tabLst>
                <a:tab pos="359410" algn="l"/>
              </a:tabLst>
            </a:pPr>
            <a:r>
              <a:rPr sz="2200" spc="-5" dirty="0">
                <a:latin typeface="Calibri"/>
                <a:cs typeface="Calibri"/>
              </a:rPr>
              <a:t>Servicing Air</a:t>
            </a:r>
            <a:r>
              <a:rPr sz="2200" dirty="0">
                <a:latin typeface="Calibri"/>
                <a:cs typeface="Calibri"/>
              </a:rPr>
              <a:t> </a:t>
            </a:r>
            <a:r>
              <a:rPr sz="2200" spc="-10" dirty="0">
                <a:latin typeface="Calibri"/>
                <a:cs typeface="Calibri"/>
              </a:rPr>
              <a:t>Conditioners</a:t>
            </a:r>
            <a:r>
              <a:rPr sz="2200" spc="5" dirty="0">
                <a:latin typeface="Calibri"/>
                <a:cs typeface="Calibri"/>
              </a:rPr>
              <a:t> </a:t>
            </a:r>
            <a:r>
              <a:rPr sz="2200" spc="-5" dirty="0">
                <a:latin typeface="Calibri"/>
                <a:cs typeface="Calibri"/>
              </a:rPr>
              <a:t>Unit</a:t>
            </a:r>
            <a:r>
              <a:rPr sz="2200" spc="5" dirty="0">
                <a:latin typeface="Calibri"/>
                <a:cs typeface="Calibri"/>
              </a:rPr>
              <a:t> </a:t>
            </a:r>
            <a:r>
              <a:rPr sz="2200" spc="-5" dirty="0">
                <a:latin typeface="Calibri"/>
                <a:cs typeface="Calibri"/>
              </a:rPr>
              <a:t>will</a:t>
            </a:r>
            <a:r>
              <a:rPr sz="2200" spc="5" dirty="0">
                <a:latin typeface="Calibri"/>
                <a:cs typeface="Calibri"/>
              </a:rPr>
              <a:t> </a:t>
            </a:r>
            <a:r>
              <a:rPr sz="2200" spc="-5" dirty="0">
                <a:latin typeface="Calibri"/>
                <a:cs typeface="Calibri"/>
              </a:rPr>
              <a:t>be</a:t>
            </a:r>
            <a:r>
              <a:rPr sz="2200" spc="5" dirty="0">
                <a:latin typeface="Calibri"/>
                <a:cs typeface="Calibri"/>
              </a:rPr>
              <a:t> </a:t>
            </a:r>
            <a:r>
              <a:rPr sz="2200" dirty="0">
                <a:latin typeface="Calibri"/>
                <a:cs typeface="Calibri"/>
              </a:rPr>
              <a:t>on</a:t>
            </a:r>
            <a:r>
              <a:rPr sz="2200" spc="10" dirty="0">
                <a:latin typeface="Calibri"/>
                <a:cs typeface="Calibri"/>
              </a:rPr>
              <a:t> </a:t>
            </a:r>
            <a:r>
              <a:rPr sz="2200" spc="-15" dirty="0">
                <a:latin typeface="Calibri"/>
                <a:cs typeface="Calibri"/>
              </a:rPr>
              <a:t>Monthly/Alternate</a:t>
            </a:r>
            <a:r>
              <a:rPr sz="2200" spc="20" dirty="0">
                <a:latin typeface="Calibri"/>
                <a:cs typeface="Calibri"/>
              </a:rPr>
              <a:t> </a:t>
            </a:r>
            <a:r>
              <a:rPr sz="2200" spc="-10" dirty="0">
                <a:latin typeface="Calibri"/>
                <a:cs typeface="Calibri"/>
              </a:rPr>
              <a:t>Monthly</a:t>
            </a:r>
            <a:r>
              <a:rPr sz="2200" spc="5" dirty="0">
                <a:latin typeface="Calibri"/>
                <a:cs typeface="Calibri"/>
              </a:rPr>
              <a:t> </a:t>
            </a:r>
            <a:r>
              <a:rPr sz="2200" spc="-5" dirty="0">
                <a:latin typeface="Calibri"/>
                <a:cs typeface="Calibri"/>
              </a:rPr>
              <a:t>and</a:t>
            </a:r>
            <a:r>
              <a:rPr sz="2200" spc="5" dirty="0">
                <a:latin typeface="Calibri"/>
                <a:cs typeface="Calibri"/>
              </a:rPr>
              <a:t> </a:t>
            </a:r>
            <a:r>
              <a:rPr sz="2200" spc="-10" dirty="0">
                <a:latin typeface="Calibri"/>
                <a:cs typeface="Calibri"/>
              </a:rPr>
              <a:t>Quarterly</a:t>
            </a:r>
            <a:r>
              <a:rPr sz="2200" spc="10" dirty="0">
                <a:latin typeface="Calibri"/>
                <a:cs typeface="Calibri"/>
              </a:rPr>
              <a:t> </a:t>
            </a:r>
            <a:r>
              <a:rPr sz="2200" spc="-5" dirty="0">
                <a:latin typeface="Calibri"/>
                <a:cs typeface="Calibri"/>
              </a:rPr>
              <a:t>Basis</a:t>
            </a:r>
            <a:r>
              <a:rPr sz="2200" spc="10" dirty="0">
                <a:latin typeface="Calibri"/>
                <a:cs typeface="Calibri"/>
              </a:rPr>
              <a:t> </a:t>
            </a:r>
            <a:r>
              <a:rPr sz="2200" spc="-5" dirty="0">
                <a:latin typeface="Calibri"/>
                <a:cs typeface="Calibri"/>
              </a:rPr>
              <a:t>as</a:t>
            </a:r>
            <a:r>
              <a:rPr sz="2200" spc="15" dirty="0">
                <a:latin typeface="Calibri"/>
                <a:cs typeface="Calibri"/>
              </a:rPr>
              <a:t> </a:t>
            </a:r>
            <a:r>
              <a:rPr sz="2200" spc="-10" dirty="0">
                <a:latin typeface="Calibri"/>
                <a:cs typeface="Calibri"/>
              </a:rPr>
              <a:t>per</a:t>
            </a:r>
            <a:r>
              <a:rPr sz="2200" spc="10" dirty="0">
                <a:latin typeface="Calibri"/>
                <a:cs typeface="Calibri"/>
              </a:rPr>
              <a:t> </a:t>
            </a:r>
            <a:r>
              <a:rPr sz="2200" spc="-10" dirty="0">
                <a:latin typeface="Calibri"/>
                <a:cs typeface="Calibri"/>
              </a:rPr>
              <a:t>Customer </a:t>
            </a:r>
            <a:r>
              <a:rPr sz="2200" spc="-484" dirty="0">
                <a:latin typeface="Calibri"/>
                <a:cs typeface="Calibri"/>
              </a:rPr>
              <a:t> </a:t>
            </a:r>
            <a:r>
              <a:rPr sz="2200" spc="-10" dirty="0">
                <a:latin typeface="Calibri"/>
                <a:cs typeface="Calibri"/>
              </a:rPr>
              <a:t>desires.</a:t>
            </a:r>
            <a:endParaRPr sz="2200">
              <a:latin typeface="Calibri"/>
              <a:cs typeface="Calibri"/>
            </a:endParaRPr>
          </a:p>
        </p:txBody>
      </p:sp>
      <p:pic>
        <p:nvPicPr>
          <p:cNvPr id="7" name="Picture 6" descr="WhatsApp Image 2024-02-10 at 13.03.52.jpeg"/>
          <p:cNvPicPr>
            <a:picLocks noChangeAspect="1"/>
          </p:cNvPicPr>
          <p:nvPr/>
        </p:nvPicPr>
        <p:blipFill>
          <a:blip r:embed="rId3"/>
          <a:stretch>
            <a:fillRect/>
          </a:stretch>
        </p:blipFill>
        <p:spPr>
          <a:xfrm>
            <a:off x="8648700" y="2584450"/>
            <a:ext cx="5753100" cy="2590800"/>
          </a:xfrm>
          <a:prstGeom prst="rect">
            <a:avLst/>
          </a:prstGeom>
        </p:spPr>
      </p:pic>
      <p:pic>
        <p:nvPicPr>
          <p:cNvPr id="8" name="Picture 7" descr="WhatsApp Image 2024-02-09 at 15.12.11.jpeg"/>
          <p:cNvPicPr>
            <a:picLocks noChangeAspect="1"/>
          </p:cNvPicPr>
          <p:nvPr/>
        </p:nvPicPr>
        <p:blipFill>
          <a:blip r:embed="rId4"/>
          <a:stretch>
            <a:fillRect/>
          </a:stretch>
        </p:blipFill>
        <p:spPr>
          <a:xfrm>
            <a:off x="8801100" y="6165850"/>
            <a:ext cx="5600700" cy="2971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59246" y="11683"/>
            <a:ext cx="2083435" cy="436880"/>
          </a:xfrm>
          <a:prstGeom prst="rect">
            <a:avLst/>
          </a:prstGeom>
        </p:spPr>
        <p:txBody>
          <a:bodyPr vert="horz" wrap="square" lIns="0" tIns="12700" rIns="0" bIns="0" rtlCol="0">
            <a:spAutoFit/>
          </a:bodyPr>
          <a:lstStyle/>
          <a:p>
            <a:pPr marL="12700">
              <a:lnSpc>
                <a:spcPct val="100000"/>
              </a:lnSpc>
              <a:spcBef>
                <a:spcPts val="100"/>
              </a:spcBef>
            </a:pPr>
            <a:r>
              <a:rPr sz="2700" b="1" spc="-15" dirty="0">
                <a:solidFill>
                  <a:srgbClr val="FFFFFF"/>
                </a:solidFill>
                <a:latin typeface="Calibri"/>
                <a:cs typeface="Calibri"/>
              </a:rPr>
              <a:t>Brands</a:t>
            </a:r>
            <a:r>
              <a:rPr sz="2700" b="1" spc="-35" dirty="0">
                <a:solidFill>
                  <a:srgbClr val="FFFFFF"/>
                </a:solidFill>
                <a:latin typeface="Calibri"/>
                <a:cs typeface="Calibri"/>
              </a:rPr>
              <a:t> </a:t>
            </a:r>
            <a:r>
              <a:rPr sz="2700" b="1" spc="-10" dirty="0">
                <a:solidFill>
                  <a:srgbClr val="FFFFFF"/>
                </a:solidFill>
                <a:latin typeface="Calibri"/>
                <a:cs typeface="Calibri"/>
              </a:rPr>
              <a:t>we</a:t>
            </a:r>
            <a:r>
              <a:rPr sz="2700" b="1" spc="-25" dirty="0">
                <a:solidFill>
                  <a:srgbClr val="FFFFFF"/>
                </a:solidFill>
                <a:latin typeface="Calibri"/>
                <a:cs typeface="Calibri"/>
              </a:rPr>
              <a:t> </a:t>
            </a:r>
            <a:r>
              <a:rPr sz="2700" b="1" dirty="0">
                <a:solidFill>
                  <a:srgbClr val="FFFFFF"/>
                </a:solidFill>
                <a:latin typeface="Calibri"/>
                <a:cs typeface="Calibri"/>
              </a:rPr>
              <a:t>use</a:t>
            </a:r>
            <a:endParaRPr sz="2700">
              <a:latin typeface="Calibri"/>
              <a:cs typeface="Calibri"/>
            </a:endParaRPr>
          </a:p>
        </p:txBody>
      </p:sp>
      <p:pic>
        <p:nvPicPr>
          <p:cNvPr id="5" name="object 5"/>
          <p:cNvPicPr/>
          <p:nvPr/>
        </p:nvPicPr>
        <p:blipFill>
          <a:blip r:embed="rId2" cstate="print"/>
          <a:stretch>
            <a:fillRect/>
          </a:stretch>
        </p:blipFill>
        <p:spPr>
          <a:xfrm>
            <a:off x="1943100" y="1822450"/>
            <a:ext cx="8534400" cy="3048000"/>
          </a:xfrm>
          <a:prstGeom prst="rect">
            <a:avLst/>
          </a:prstGeom>
        </p:spPr>
      </p:pic>
      <p:grpSp>
        <p:nvGrpSpPr>
          <p:cNvPr id="9" name="object 9"/>
          <p:cNvGrpSpPr/>
          <p:nvPr/>
        </p:nvGrpSpPr>
        <p:grpSpPr>
          <a:xfrm>
            <a:off x="-18288" y="761"/>
            <a:ext cx="14439900" cy="10801350"/>
            <a:chOff x="-18288" y="761"/>
            <a:chExt cx="14439900" cy="10801350"/>
          </a:xfrm>
        </p:grpSpPr>
        <p:sp>
          <p:nvSpPr>
            <p:cNvPr id="10" name="object 10"/>
            <p:cNvSpPr/>
            <p:nvPr/>
          </p:nvSpPr>
          <p:spPr>
            <a:xfrm>
              <a:off x="761" y="5686805"/>
              <a:ext cx="14401800" cy="1905"/>
            </a:xfrm>
            <a:custGeom>
              <a:avLst/>
              <a:gdLst/>
              <a:ahLst/>
              <a:cxnLst/>
              <a:rect l="l" t="t" r="r" b="b"/>
              <a:pathLst>
                <a:path w="14401800" h="1904">
                  <a:moveTo>
                    <a:pt x="0" y="0"/>
                  </a:moveTo>
                  <a:lnTo>
                    <a:pt x="14401800" y="1523"/>
                  </a:lnTo>
                </a:path>
              </a:pathLst>
            </a:custGeom>
            <a:ln w="38100">
              <a:noFill/>
            </a:ln>
          </p:spPr>
          <p:txBody>
            <a:bodyPr wrap="square" lIns="0" tIns="0" rIns="0" bIns="0" rtlCol="0"/>
            <a:lstStyle/>
            <a:p>
              <a:endParaRPr/>
            </a:p>
          </p:txBody>
        </p:sp>
        <p:sp>
          <p:nvSpPr>
            <p:cNvPr id="11" name="object 11"/>
            <p:cNvSpPr/>
            <p:nvPr/>
          </p:nvSpPr>
          <p:spPr>
            <a:xfrm>
              <a:off x="4200906" y="761"/>
              <a:ext cx="6002020" cy="10801350"/>
            </a:xfrm>
            <a:custGeom>
              <a:avLst/>
              <a:gdLst/>
              <a:ahLst/>
              <a:cxnLst/>
              <a:rect l="l" t="t" r="r" b="b"/>
              <a:pathLst>
                <a:path w="6002020" h="10801350">
                  <a:moveTo>
                    <a:pt x="0" y="0"/>
                  </a:moveTo>
                  <a:lnTo>
                    <a:pt x="0" y="10801350"/>
                  </a:lnTo>
                </a:path>
                <a:path w="6002020" h="10801350">
                  <a:moveTo>
                    <a:pt x="6001512" y="0"/>
                  </a:moveTo>
                  <a:lnTo>
                    <a:pt x="6001512" y="10801350"/>
                  </a:lnTo>
                </a:path>
              </a:pathLst>
            </a:custGeom>
            <a:ln w="38100">
              <a:noFill/>
            </a:ln>
          </p:spPr>
          <p:style>
            <a:lnRef idx="0">
              <a:scrgbClr r="0" g="0" b="0"/>
            </a:lnRef>
            <a:fillRef idx="1001">
              <a:schemeClr val="lt1"/>
            </a:fillRef>
            <a:effectRef idx="0">
              <a:scrgbClr r="0" g="0" b="0"/>
            </a:effectRef>
            <a:fontRef idx="major"/>
          </p:style>
          <p:txBody>
            <a:bodyPr wrap="square" lIns="0" tIns="0" rIns="0" bIns="0" rtlCol="0"/>
            <a:lstStyle/>
            <a:p>
              <a:endParaRPr/>
            </a:p>
          </p:txBody>
        </p:sp>
      </p:grpSp>
      <p:pic>
        <p:nvPicPr>
          <p:cNvPr id="13" name="Picture 12" descr="WhatsApp Image 2024-02-10 at 13.18.29 (1).jpeg"/>
          <p:cNvPicPr>
            <a:picLocks noChangeAspect="1"/>
          </p:cNvPicPr>
          <p:nvPr/>
        </p:nvPicPr>
        <p:blipFill>
          <a:blip r:embed="rId3"/>
          <a:stretch>
            <a:fillRect/>
          </a:stretch>
        </p:blipFill>
        <p:spPr>
          <a:xfrm>
            <a:off x="0" y="5099050"/>
            <a:ext cx="6743700" cy="5708650"/>
          </a:xfrm>
          <a:prstGeom prst="rect">
            <a:avLst/>
          </a:prstGeom>
        </p:spPr>
        <p:style>
          <a:lnRef idx="2">
            <a:schemeClr val="accent2"/>
          </a:lnRef>
          <a:fillRef idx="1">
            <a:schemeClr val="lt1"/>
          </a:fillRef>
          <a:effectRef idx="0">
            <a:schemeClr val="accent2"/>
          </a:effectRef>
          <a:fontRef idx="minor">
            <a:schemeClr val="dk1"/>
          </a:fontRef>
        </p:style>
      </p:pic>
      <p:pic>
        <p:nvPicPr>
          <p:cNvPr id="14" name="Picture 13" descr="WhatsApp Image 2024-01-20 at 12.45.11.jpeg"/>
          <p:cNvPicPr>
            <a:picLocks noChangeAspect="1"/>
          </p:cNvPicPr>
          <p:nvPr/>
        </p:nvPicPr>
        <p:blipFill>
          <a:blip r:embed="rId4"/>
          <a:stretch>
            <a:fillRect/>
          </a:stretch>
        </p:blipFill>
        <p:spPr>
          <a:xfrm>
            <a:off x="7277100" y="5099050"/>
            <a:ext cx="7124700" cy="5708650"/>
          </a:xfrm>
          <a:prstGeom prst="rect">
            <a:avLst/>
          </a:prstGeom>
        </p:spPr>
        <p:style>
          <a:lnRef idx="2">
            <a:schemeClr val="accent2"/>
          </a:lnRef>
          <a:fillRef idx="1">
            <a:schemeClr val="lt1"/>
          </a:fillRef>
          <a:effectRef idx="0">
            <a:schemeClr val="accent2"/>
          </a:effectRef>
          <a:fontRef idx="minor">
            <a:schemeClr val="dk1"/>
          </a:fontRef>
        </p:style>
      </p:pic>
      <p:pic>
        <p:nvPicPr>
          <p:cNvPr id="12" name="Picture 11" descr="ADVANTAGE"/>
          <p:cNvPicPr/>
          <p:nvPr/>
        </p:nvPicPr>
        <p:blipFill>
          <a:blip r:embed="rId5"/>
          <a:srcRect/>
          <a:stretch>
            <a:fillRect/>
          </a:stretch>
        </p:blipFill>
        <p:spPr bwMode="auto">
          <a:xfrm>
            <a:off x="10782300" y="755650"/>
            <a:ext cx="2268220" cy="201866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55870" y="11683"/>
            <a:ext cx="4287520" cy="436880"/>
          </a:xfrm>
          <a:prstGeom prst="rect">
            <a:avLst/>
          </a:prstGeom>
        </p:spPr>
        <p:txBody>
          <a:bodyPr vert="horz" wrap="square" lIns="0" tIns="12700" rIns="0" bIns="0" rtlCol="0">
            <a:spAutoFit/>
          </a:bodyPr>
          <a:lstStyle/>
          <a:p>
            <a:pPr marL="12700">
              <a:lnSpc>
                <a:spcPct val="100000"/>
              </a:lnSpc>
              <a:spcBef>
                <a:spcPts val="100"/>
              </a:spcBef>
            </a:pPr>
            <a:r>
              <a:rPr sz="2700" b="1" dirty="0">
                <a:solidFill>
                  <a:srgbClr val="FFFFFF"/>
                </a:solidFill>
                <a:latin typeface="Calibri"/>
                <a:cs typeface="Calibri"/>
              </a:rPr>
              <a:t>AIR</a:t>
            </a:r>
            <a:r>
              <a:rPr sz="2700" b="1" spc="-10" dirty="0">
                <a:solidFill>
                  <a:srgbClr val="FFFFFF"/>
                </a:solidFill>
                <a:latin typeface="Calibri"/>
                <a:cs typeface="Calibri"/>
              </a:rPr>
              <a:t> DISTRIBUTION</a:t>
            </a:r>
            <a:r>
              <a:rPr sz="2700" b="1" dirty="0">
                <a:solidFill>
                  <a:srgbClr val="FFFFFF"/>
                </a:solidFill>
                <a:latin typeface="Calibri"/>
                <a:cs typeface="Calibri"/>
              </a:rPr>
              <a:t> </a:t>
            </a:r>
            <a:r>
              <a:rPr sz="2700" b="1" spc="-10" dirty="0">
                <a:solidFill>
                  <a:srgbClr val="FFFFFF"/>
                </a:solidFill>
                <a:latin typeface="Calibri"/>
                <a:cs typeface="Calibri"/>
              </a:rPr>
              <a:t>PRODUCTS</a:t>
            </a:r>
            <a:endParaRPr sz="2700">
              <a:latin typeface="Calibri"/>
              <a:cs typeface="Calibri"/>
            </a:endParaRPr>
          </a:p>
        </p:txBody>
      </p:sp>
      <p:pic>
        <p:nvPicPr>
          <p:cNvPr id="3" name="object 3"/>
          <p:cNvPicPr/>
          <p:nvPr/>
        </p:nvPicPr>
        <p:blipFill>
          <a:blip r:embed="rId2" cstate="print"/>
          <a:stretch>
            <a:fillRect/>
          </a:stretch>
        </p:blipFill>
        <p:spPr>
          <a:xfrm>
            <a:off x="293757" y="929639"/>
            <a:ext cx="6342638" cy="1880185"/>
          </a:xfrm>
          <a:prstGeom prst="rect">
            <a:avLst/>
          </a:prstGeom>
        </p:spPr>
      </p:pic>
      <p:grpSp>
        <p:nvGrpSpPr>
          <p:cNvPr id="4" name="object 4"/>
          <p:cNvGrpSpPr/>
          <p:nvPr/>
        </p:nvGrpSpPr>
        <p:grpSpPr>
          <a:xfrm>
            <a:off x="371856" y="3145535"/>
            <a:ext cx="8929370" cy="7540625"/>
            <a:chOff x="371856" y="3145535"/>
            <a:chExt cx="8929370" cy="7540625"/>
          </a:xfrm>
        </p:grpSpPr>
        <p:pic>
          <p:nvPicPr>
            <p:cNvPr id="5" name="object 5"/>
            <p:cNvPicPr/>
            <p:nvPr/>
          </p:nvPicPr>
          <p:blipFill>
            <a:blip r:embed="rId3" cstate="print"/>
            <a:stretch>
              <a:fillRect/>
            </a:stretch>
          </p:blipFill>
          <p:spPr>
            <a:xfrm>
              <a:off x="4820411" y="5407110"/>
              <a:ext cx="149614" cy="228352"/>
            </a:xfrm>
            <a:prstGeom prst="rect">
              <a:avLst/>
            </a:prstGeom>
          </p:spPr>
        </p:pic>
        <p:pic>
          <p:nvPicPr>
            <p:cNvPr id="6" name="object 6"/>
            <p:cNvPicPr/>
            <p:nvPr/>
          </p:nvPicPr>
          <p:blipFill>
            <a:blip r:embed="rId4" cstate="print"/>
            <a:stretch>
              <a:fillRect/>
            </a:stretch>
          </p:blipFill>
          <p:spPr>
            <a:xfrm>
              <a:off x="371856" y="3145535"/>
              <a:ext cx="4434840" cy="3829812"/>
            </a:xfrm>
            <a:prstGeom prst="rect">
              <a:avLst/>
            </a:prstGeom>
          </p:spPr>
        </p:pic>
        <p:pic>
          <p:nvPicPr>
            <p:cNvPr id="7" name="object 7"/>
            <p:cNvPicPr/>
            <p:nvPr/>
          </p:nvPicPr>
          <p:blipFill>
            <a:blip r:embed="rId5" cstate="print"/>
            <a:stretch>
              <a:fillRect/>
            </a:stretch>
          </p:blipFill>
          <p:spPr>
            <a:xfrm>
              <a:off x="4951476" y="3244595"/>
              <a:ext cx="4349496" cy="3985259"/>
            </a:xfrm>
            <a:prstGeom prst="rect">
              <a:avLst/>
            </a:prstGeom>
          </p:spPr>
        </p:pic>
        <p:pic>
          <p:nvPicPr>
            <p:cNvPr id="8" name="object 8"/>
            <p:cNvPicPr/>
            <p:nvPr/>
          </p:nvPicPr>
          <p:blipFill>
            <a:blip r:embed="rId6" cstate="print"/>
            <a:stretch>
              <a:fillRect/>
            </a:stretch>
          </p:blipFill>
          <p:spPr>
            <a:xfrm>
              <a:off x="582168" y="7229855"/>
              <a:ext cx="4015739" cy="3393948"/>
            </a:xfrm>
            <a:prstGeom prst="rect">
              <a:avLst/>
            </a:prstGeom>
          </p:spPr>
        </p:pic>
        <p:pic>
          <p:nvPicPr>
            <p:cNvPr id="9" name="object 9"/>
            <p:cNvPicPr/>
            <p:nvPr/>
          </p:nvPicPr>
          <p:blipFill>
            <a:blip r:embed="rId7" cstate="print"/>
            <a:stretch>
              <a:fillRect/>
            </a:stretch>
          </p:blipFill>
          <p:spPr>
            <a:xfrm>
              <a:off x="5320430" y="7455394"/>
              <a:ext cx="3720949" cy="3230307"/>
            </a:xfrm>
            <a:prstGeom prst="rect">
              <a:avLst/>
            </a:prstGeom>
          </p:spPr>
        </p:pic>
      </p:grpSp>
      <p:pic>
        <p:nvPicPr>
          <p:cNvPr id="10" name="object 10"/>
          <p:cNvPicPr/>
          <p:nvPr/>
        </p:nvPicPr>
        <p:blipFill>
          <a:blip r:embed="rId8" cstate="print"/>
          <a:stretch>
            <a:fillRect/>
          </a:stretch>
        </p:blipFill>
        <p:spPr>
          <a:xfrm>
            <a:off x="7181088" y="908303"/>
            <a:ext cx="6338315" cy="1871472"/>
          </a:xfrm>
          <a:prstGeom prst="rect">
            <a:avLst/>
          </a:prstGeom>
        </p:spPr>
      </p:pic>
      <p:pic>
        <p:nvPicPr>
          <p:cNvPr id="11" name="object 11"/>
          <p:cNvPicPr/>
          <p:nvPr/>
        </p:nvPicPr>
        <p:blipFill>
          <a:blip r:embed="rId9" cstate="print"/>
          <a:stretch>
            <a:fillRect/>
          </a:stretch>
        </p:blipFill>
        <p:spPr>
          <a:xfrm>
            <a:off x="9864852" y="3023616"/>
            <a:ext cx="4066013" cy="4059654"/>
          </a:xfrm>
          <a:prstGeom prst="rect">
            <a:avLst/>
          </a:prstGeom>
        </p:spPr>
      </p:pic>
      <p:pic>
        <p:nvPicPr>
          <p:cNvPr id="12" name="object 12"/>
          <p:cNvPicPr/>
          <p:nvPr/>
        </p:nvPicPr>
        <p:blipFill>
          <a:blip r:embed="rId10" cstate="print"/>
          <a:stretch>
            <a:fillRect/>
          </a:stretch>
        </p:blipFill>
        <p:spPr>
          <a:xfrm>
            <a:off x="10069068" y="7229855"/>
            <a:ext cx="3450335" cy="31394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363</TotalTime>
  <Words>608</Words>
  <Application>Microsoft Office PowerPoint</Application>
  <PresentationFormat>Custom</PresentationFormat>
  <Paragraphs>69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COMPANY   PROFILE</vt:lpstr>
      <vt:lpstr>About Aero  Heat And Cool Solutions PVT.LTD</vt:lpstr>
      <vt:lpstr>How Aero Heat and Cool Solutions Pvt.Ltd Projects  can help your build :-</vt:lpstr>
      <vt:lpstr>Slide 4</vt:lpstr>
      <vt:lpstr>Slide 5</vt:lpstr>
      <vt:lpstr>Slide 6</vt:lpstr>
      <vt:lpstr>Air-conditioning AMC ( Annual Maintenance contract)</vt:lpstr>
      <vt:lpstr>Slide 8</vt:lpstr>
      <vt:lpstr>Slide 9</vt:lpstr>
      <vt:lpstr>Mo:8375844698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Rishi</dc:creator>
  <cp:lastModifiedBy>HP</cp:lastModifiedBy>
  <cp:revision>74</cp:revision>
  <dcterms:created xsi:type="dcterms:W3CDTF">2024-02-10T06:41:59Z</dcterms:created>
  <dcterms:modified xsi:type="dcterms:W3CDTF">2025-09-02T05:34:04Z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2021-05-12T00:00:00Z</vt:filetime>
  </property>
  <property fmtid="{D5CDD505-2E9C-101B-9397-08002B2CF9AE}" pid="3" name="Creator">
    <vt:lpwstr>Microsoft® PowerPoint® 2013</vt:lpwstr>
  </property>
  <property fmtid="{D5CDD505-2E9C-101B-9397-08002B2CF9AE}" pid="4" name="LastSaved">
    <vt:filetime>2024-02-10T00:00:00Z</vt:filetime>
  </property>
</Properties>
</file>